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290" r:id="rId23"/>
    <p:sldId id="289"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92" r:id="rId46"/>
    <p:sldId id="293" r:id="rId47"/>
    <p:sldId id="294" r:id="rId48"/>
    <p:sldId id="266" r:id="rId49"/>
    <p:sldId id="267" r:id="rId50"/>
    <p:sldId id="291" r:id="rId51"/>
    <p:sldId id="295"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56" d="100"/>
          <a:sy n="56" d="100"/>
        </p:scale>
        <p:origin x="90" y="1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a:t>Kliknite, če želite urediti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11/22/2021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p:txBody>
          <a:bodyPr/>
          <a:lstStyle/>
          <a:p>
            <a:r>
              <a:rPr lang="sl-SI" dirty="0">
                <a:solidFill>
                  <a:schemeClr val="tx1"/>
                </a:solidFill>
                <a:latin typeface="Calibri" panose="020F0502020204030204" pitchFamily="34" charset="0"/>
                <a:cs typeface="Calibri" panose="020F0502020204030204" pitchFamily="34" charset="0"/>
              </a:rPr>
              <a:t>STROKOVNI SEMINAR ZA VODJE OBRATOVANJA IN SODNE IZVEDENCE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p:txBody>
          <a:bodyPr/>
          <a:lstStyle/>
          <a:p>
            <a:r>
              <a:rPr lang="sl-SI" dirty="0"/>
              <a:t>november 2021</a:t>
            </a:r>
          </a:p>
        </p:txBody>
      </p:sp>
    </p:spTree>
    <p:extLst>
      <p:ext uri="{BB962C8B-B14F-4D97-AF65-F5344CB8AC3E}">
        <p14:creationId xmlns:p14="http://schemas.microsoft.com/office/powerpoint/2010/main" val="15390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0"/>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Vrste nadzora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a:bodyPr>
          <a:lstStyle/>
          <a:p>
            <a:pPr algn="l"/>
            <a:r>
              <a:rPr lang="sl-SI" sz="2000" dirty="0">
                <a:solidFill>
                  <a:schemeClr val="tx1"/>
                </a:solidFill>
                <a:latin typeface="Calibri" panose="020F0502020204030204" pitchFamily="34" charset="0"/>
                <a:cs typeface="Calibri" panose="020F0502020204030204" pitchFamily="34" charset="0"/>
              </a:rPr>
              <a:t>Lahko se opravljajo naslednje vrste inšpekcijskega nadzora:</a:t>
            </a:r>
          </a:p>
          <a:p>
            <a:pPr algn="l"/>
            <a:r>
              <a:rPr lang="sl-SI" sz="2000" dirty="0">
                <a:solidFill>
                  <a:schemeClr val="tx1"/>
                </a:solidFill>
                <a:latin typeface="Calibri" panose="020F0502020204030204" pitchFamily="34" charset="0"/>
                <a:cs typeface="Calibri" panose="020F0502020204030204" pitchFamily="34" charset="0"/>
              </a:rPr>
              <a:t>-redni inšpekcijski nadzor,</a:t>
            </a:r>
          </a:p>
          <a:p>
            <a:pPr algn="l"/>
            <a:r>
              <a:rPr lang="sl-SI" sz="2000" dirty="0">
                <a:solidFill>
                  <a:schemeClr val="tx1"/>
                </a:solidFill>
                <a:latin typeface="Calibri" panose="020F0502020204030204" pitchFamily="34" charset="0"/>
                <a:cs typeface="Calibri" panose="020F0502020204030204" pitchFamily="34" charset="0"/>
              </a:rPr>
              <a:t>-kontrolni inšpekcijski nadzor,</a:t>
            </a:r>
          </a:p>
          <a:p>
            <a:pPr algn="l"/>
            <a:r>
              <a:rPr lang="sl-SI" sz="2000" dirty="0">
                <a:solidFill>
                  <a:schemeClr val="tx1"/>
                </a:solidFill>
                <a:latin typeface="Calibri" panose="020F0502020204030204" pitchFamily="34" charset="0"/>
                <a:cs typeface="Calibri" panose="020F0502020204030204" pitchFamily="34" charset="0"/>
              </a:rPr>
              <a:t>-izredni inšpekcijski nadzor.</a:t>
            </a:r>
          </a:p>
          <a:p>
            <a:pPr algn="l"/>
            <a:endParaRPr lang="sl-SI" sz="2000" dirty="0">
              <a:solidFill>
                <a:schemeClr val="tx1"/>
              </a:solidFill>
              <a:latin typeface="Calibri" panose="020F0502020204030204" pitchFamily="34" charset="0"/>
              <a:cs typeface="Calibri" panose="020F0502020204030204" pitchFamily="34" charset="0"/>
            </a:endParaRPr>
          </a:p>
          <a:p>
            <a:pPr algn="l"/>
            <a:r>
              <a:rPr lang="sl-SI" sz="2000" dirty="0">
                <a:solidFill>
                  <a:schemeClr val="tx1"/>
                </a:solidFill>
                <a:latin typeface="Calibri" panose="020F0502020204030204" pitchFamily="34" charset="0"/>
                <a:cs typeface="Calibri" panose="020F0502020204030204" pitchFamily="34" charset="0"/>
              </a:rPr>
              <a:t>V osnovi pa inšpekcijski nadzor delimo na:</a:t>
            </a:r>
          </a:p>
          <a:p>
            <a:pPr algn="l"/>
            <a:r>
              <a:rPr lang="sl-SI" sz="2000" dirty="0">
                <a:solidFill>
                  <a:schemeClr val="tx1"/>
                </a:solidFill>
                <a:latin typeface="Calibri" panose="020F0502020204030204" pitchFamily="34" charset="0"/>
                <a:cs typeface="Calibri" panose="020F0502020204030204" pitchFamily="34" charset="0"/>
              </a:rPr>
              <a:t>-inšpekcijski nadzor med obratovanjem žičniške naprave,</a:t>
            </a:r>
          </a:p>
          <a:p>
            <a:pPr algn="l"/>
            <a:r>
              <a:rPr lang="sl-SI" sz="2000" dirty="0">
                <a:solidFill>
                  <a:schemeClr val="tx1"/>
                </a:solidFill>
                <a:latin typeface="Calibri" panose="020F0502020204030204" pitchFamily="34" charset="0"/>
                <a:cs typeface="Calibri" panose="020F0502020204030204" pitchFamily="34" charset="0"/>
              </a:rPr>
              <a:t>-inšpekcijski nadzor nad vzdrževalnimi deli na žičniški napravi.</a:t>
            </a:r>
          </a:p>
          <a:p>
            <a:pPr algn="l"/>
            <a:endParaRPr lang="sl-SI" sz="2000" dirty="0">
              <a:solidFill>
                <a:schemeClr val="tx1"/>
              </a:solidFill>
              <a:latin typeface="Calibri" panose="020F0502020204030204" pitchFamily="34" charset="0"/>
              <a:cs typeface="Calibri" panose="020F0502020204030204" pitchFamily="34" charset="0"/>
            </a:endParaRPr>
          </a:p>
          <a:p>
            <a:pPr algn="l"/>
            <a:r>
              <a:rPr lang="sl-SI" sz="2000" dirty="0">
                <a:solidFill>
                  <a:schemeClr val="tx1"/>
                </a:solidFill>
                <a:latin typeface="Calibri" panose="020F0502020204030204" pitchFamily="34" charset="0"/>
                <a:cs typeface="Calibri" panose="020F0502020204030204" pitchFamily="34" charset="0"/>
              </a:rPr>
              <a:t>Pri manjših smučiščih je </a:t>
            </a:r>
            <a:r>
              <a:rPr lang="sl-SI" sz="2000" dirty="0" err="1">
                <a:solidFill>
                  <a:schemeClr val="tx1"/>
                </a:solidFill>
                <a:latin typeface="Calibri" panose="020F0502020204030204" pitchFamily="34" charset="0"/>
                <a:cs typeface="Calibri" panose="020F0502020204030204" pitchFamily="34" charset="0"/>
              </a:rPr>
              <a:t>ponavadi</a:t>
            </a:r>
            <a:r>
              <a:rPr lang="sl-SI" sz="2000" dirty="0">
                <a:solidFill>
                  <a:schemeClr val="tx1"/>
                </a:solidFill>
                <a:latin typeface="Calibri" panose="020F0502020204030204" pitchFamily="34" charset="0"/>
                <a:cs typeface="Calibri" panose="020F0502020204030204" pitchFamily="34" charset="0"/>
              </a:rPr>
              <a:t> nadzor združen z inšpekcijskim nadzorom smučišča.</a:t>
            </a:r>
          </a:p>
          <a:p>
            <a:pPr algn="l"/>
            <a:endParaRPr lang="sl-SI" sz="2000" dirty="0">
              <a:solidFill>
                <a:schemeClr val="tx1"/>
              </a:solidFill>
              <a:latin typeface="Calibri" panose="020F0502020204030204" pitchFamily="34" charset="0"/>
              <a:cs typeface="Calibri" panose="020F0502020204030204" pitchFamily="34" charset="0"/>
            </a:endParaRPr>
          </a:p>
          <a:p>
            <a:pPr algn="l"/>
            <a:r>
              <a:rPr lang="sl-SI" sz="2000" dirty="0">
                <a:solidFill>
                  <a:schemeClr val="tx1"/>
                </a:solidFill>
                <a:latin typeface="Calibri" panose="020F0502020204030204" pitchFamily="34" charset="0"/>
                <a:cs typeface="Calibri" panose="020F0502020204030204" pitchFamily="34" charset="0"/>
              </a:rPr>
              <a:t>Inšpekcijski nadzor je lahko napovedan ali nenapovedan.</a:t>
            </a:r>
          </a:p>
          <a:p>
            <a:pPr algn="l"/>
            <a:endParaRPr lang="sl-SI" sz="2400" dirty="0">
              <a:solidFill>
                <a:schemeClr val="tx1"/>
              </a:solidFill>
              <a:latin typeface="Calibri" panose="020F0502020204030204" pitchFamily="34" charset="0"/>
              <a:cs typeface="Calibri" panose="020F0502020204030204" pitchFamily="34" charset="0"/>
            </a:endParaRPr>
          </a:p>
          <a:p>
            <a:pPr algn="l"/>
            <a:endParaRPr lang="sl-SI" sz="2400" dirty="0">
              <a:solidFill>
                <a:schemeClr val="tx1"/>
              </a:solidFill>
              <a:latin typeface="Calibri" panose="020F0502020204030204" pitchFamily="34" charset="0"/>
              <a:cs typeface="Calibri" panose="020F0502020204030204" pitchFamily="34" charset="0"/>
            </a:endParaRPr>
          </a:p>
          <a:p>
            <a:pPr algn="l"/>
            <a:endParaRPr lang="sl-SI" sz="2800" dirty="0">
              <a:solidFill>
                <a:schemeClr val="tx1"/>
              </a:solidFill>
              <a:latin typeface="Calibri" panose="020F0502020204030204" pitchFamily="34" charset="0"/>
              <a:cs typeface="Calibri" panose="020F0502020204030204" pitchFamily="34" charset="0"/>
            </a:endParaRPr>
          </a:p>
          <a:p>
            <a:pPr algn="l"/>
            <a:endParaRPr lang="pl-PL" sz="2800" dirty="0">
              <a:solidFill>
                <a:schemeClr val="tx1"/>
              </a:solidFill>
              <a:latin typeface="Calibri" panose="020F0502020204030204" pitchFamily="34" charset="0"/>
              <a:cs typeface="Calibri" panose="020F0502020204030204" pitchFamily="34" charset="0"/>
            </a:endParaRPr>
          </a:p>
          <a:p>
            <a:pPr algn="l"/>
            <a:endParaRPr lang="sl-SI" sz="2800" dirty="0">
              <a:solidFill>
                <a:schemeClr val="tx1"/>
              </a:solidFill>
              <a:latin typeface="Calibri" panose="020F0502020204030204" pitchFamily="34" charset="0"/>
              <a:cs typeface="Calibri" panose="020F0502020204030204" pitchFamily="34" charset="0"/>
            </a:endParaRPr>
          </a:p>
          <a:p>
            <a:pPr algn="l"/>
            <a:endParaRPr lang="sl-SI" sz="2400" dirty="0"/>
          </a:p>
        </p:txBody>
      </p:sp>
    </p:spTree>
    <p:extLst>
      <p:ext uri="{BB962C8B-B14F-4D97-AF65-F5344CB8AC3E}">
        <p14:creationId xmlns:p14="http://schemas.microsoft.com/office/powerpoint/2010/main" val="3213653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163902"/>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Ukrepi nadzora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fontScale="62500" lnSpcReduction="20000"/>
          </a:bodyPr>
          <a:lstStyle/>
          <a:p>
            <a:pPr algn="l"/>
            <a:endParaRPr lang="sl-SI" sz="2400" dirty="0"/>
          </a:p>
          <a:p>
            <a:pPr algn="l"/>
            <a:r>
              <a:rPr lang="sl-SI" sz="2800" dirty="0">
                <a:solidFill>
                  <a:schemeClr val="tx1"/>
                </a:solidFill>
                <a:latin typeface="Calibri" panose="020F0502020204030204" pitchFamily="34" charset="0"/>
                <a:cs typeface="Calibri" panose="020F0502020204030204" pitchFamily="34" charset="0"/>
              </a:rPr>
              <a:t>Inšpektor za žičniške naprave glede na naravo kršitve odredi:</a:t>
            </a:r>
          </a:p>
          <a:p>
            <a:pPr algn="l"/>
            <a:r>
              <a:rPr lang="sl-SI" sz="2800" dirty="0">
                <a:solidFill>
                  <a:schemeClr val="tx1"/>
                </a:solidFill>
                <a:latin typeface="Calibri" panose="020F0502020204030204" pitchFamily="34" charset="0"/>
                <a:cs typeface="Calibri" panose="020F0502020204030204" pitchFamily="34" charset="0"/>
              </a:rPr>
              <a:t>-	da se pomanjkljivosti, ki jih ugotovi pri gradnji, rekonstrukciji ali vzdrževanju žičniških naprav odpravijo v roku, ki ga določi; </a:t>
            </a:r>
          </a:p>
          <a:p>
            <a:pPr algn="l"/>
            <a:r>
              <a:rPr lang="sl-SI" sz="2800" dirty="0">
                <a:solidFill>
                  <a:schemeClr val="tx1"/>
                </a:solidFill>
                <a:latin typeface="Calibri" panose="020F0502020204030204" pitchFamily="34" charset="0"/>
                <a:cs typeface="Calibri" panose="020F0502020204030204" pitchFamily="34" charset="0"/>
              </a:rPr>
              <a:t>-	da se pomanjkljivosti na žičniških napravah, ki ogrožajo varnost obratovanja na njih ali druge pomanjkljivosti, odpravijo v roku, ki ga določi; </a:t>
            </a:r>
          </a:p>
          <a:p>
            <a:pPr algn="l"/>
            <a:r>
              <a:rPr lang="sl-SI" sz="2800" dirty="0">
                <a:solidFill>
                  <a:schemeClr val="tx1"/>
                </a:solidFill>
                <a:latin typeface="Calibri" panose="020F0502020204030204" pitchFamily="34" charset="0"/>
                <a:cs typeface="Calibri" panose="020F0502020204030204" pitchFamily="34" charset="0"/>
              </a:rPr>
              <a:t>-	da se morajo ustaviti dela v neposredni bližini žičniške naprave, ki lahko spravijo v nevarnost njeno obratovanje;</a:t>
            </a:r>
          </a:p>
          <a:p>
            <a:pPr algn="l"/>
            <a:r>
              <a:rPr lang="sl-SI" sz="2800" dirty="0">
                <a:solidFill>
                  <a:schemeClr val="tx1"/>
                </a:solidFill>
                <a:latin typeface="Calibri" panose="020F0502020204030204" pitchFamily="34" charset="0"/>
                <a:cs typeface="Calibri" panose="020F0502020204030204" pitchFamily="34" charset="0"/>
              </a:rPr>
              <a:t>-	začasno prepoved obratovanja na novi ali rekonstruirani žičniški napravi, ki še ni tehnično pregledana;</a:t>
            </a:r>
          </a:p>
          <a:p>
            <a:pPr algn="l"/>
            <a:r>
              <a:rPr lang="sl-SI" sz="2800" dirty="0">
                <a:solidFill>
                  <a:schemeClr val="tx1"/>
                </a:solidFill>
                <a:latin typeface="Calibri" panose="020F0502020204030204" pitchFamily="34" charset="0"/>
                <a:cs typeface="Calibri" panose="020F0502020204030204" pitchFamily="34" charset="0"/>
              </a:rPr>
              <a:t>-	da se odstrani z dela delavca na žičniški napravi, če nima predpisane strokovne usposobljenosti, če ne izpolnjuje predpisanih zdravstvenih pogojev, če je vinjen, ali če zaradi drugih psihofizičnih lastnosti ogroža varnost obratovanja na žičniški napravi;</a:t>
            </a:r>
          </a:p>
          <a:p>
            <a:pPr algn="l"/>
            <a:r>
              <a:rPr lang="sl-SI" sz="2800" dirty="0">
                <a:solidFill>
                  <a:schemeClr val="tx1"/>
                </a:solidFill>
                <a:latin typeface="Calibri" panose="020F0502020204030204" pitchFamily="34" charset="0"/>
                <a:cs typeface="Calibri" panose="020F0502020204030204" pitchFamily="34" charset="0"/>
              </a:rPr>
              <a:t>-	da se začasno prepove ali omeji obratovanje na žičniški napravi, če je to potrebno, da bi se odvrnila neposredna nevarnost za življenje in zdravje ljudi;</a:t>
            </a:r>
          </a:p>
          <a:p>
            <a:pPr algn="l"/>
            <a:r>
              <a:rPr lang="sl-SI" sz="2800" dirty="0">
                <a:solidFill>
                  <a:schemeClr val="tx1"/>
                </a:solidFill>
                <a:latin typeface="Calibri" panose="020F0502020204030204" pitchFamily="34" charset="0"/>
                <a:cs typeface="Calibri" panose="020F0502020204030204" pitchFamily="34" charset="0"/>
              </a:rPr>
              <a:t>-	prepoved ali omejitev gibanja ljudi v najbližji okolici žičniške naprave, če bi bila s tem ogrožena varnost ljudi.</a:t>
            </a:r>
          </a:p>
          <a:p>
            <a:pPr algn="l"/>
            <a:endParaRPr lang="sl-SI" sz="2800" dirty="0">
              <a:solidFill>
                <a:schemeClr val="tx1"/>
              </a:solidFill>
              <a:latin typeface="Calibri" panose="020F0502020204030204" pitchFamily="34" charset="0"/>
              <a:cs typeface="Calibri" panose="020F0502020204030204" pitchFamily="34" charset="0"/>
            </a:endParaRPr>
          </a:p>
          <a:p>
            <a:pPr algn="l"/>
            <a:endParaRPr lang="pl-PL" sz="2800" dirty="0">
              <a:solidFill>
                <a:schemeClr val="tx1"/>
              </a:solidFill>
              <a:latin typeface="Calibri" panose="020F0502020204030204" pitchFamily="34" charset="0"/>
              <a:cs typeface="Calibri" panose="020F0502020204030204" pitchFamily="34" charset="0"/>
            </a:endParaRPr>
          </a:p>
          <a:p>
            <a:pPr algn="l"/>
            <a:endParaRPr lang="sl-SI" sz="2800" dirty="0">
              <a:solidFill>
                <a:schemeClr val="tx1"/>
              </a:solidFill>
              <a:latin typeface="Calibri" panose="020F0502020204030204" pitchFamily="34" charset="0"/>
              <a:cs typeface="Calibri" panose="020F0502020204030204" pitchFamily="34" charset="0"/>
            </a:endParaRPr>
          </a:p>
          <a:p>
            <a:pPr algn="l"/>
            <a:endParaRPr lang="sl-SI" sz="2400" dirty="0"/>
          </a:p>
        </p:txBody>
      </p:sp>
    </p:spTree>
    <p:extLst>
      <p:ext uri="{BB962C8B-B14F-4D97-AF65-F5344CB8AC3E}">
        <p14:creationId xmlns:p14="http://schemas.microsoft.com/office/powerpoint/2010/main" val="345194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302880" y="951364"/>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Vodja obratovanja – odgovorna oseba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393902"/>
            <a:ext cx="7766936" cy="5179426"/>
          </a:xfrm>
        </p:spPr>
        <p:txBody>
          <a:bodyPr>
            <a:normAutofit/>
          </a:bodyPr>
          <a:lstStyle/>
          <a:p>
            <a:pPr algn="l"/>
            <a:endParaRPr lang="sl-SI" sz="2400" dirty="0"/>
          </a:p>
          <a:p>
            <a:pPr algn="just"/>
            <a:endParaRPr lang="sl-SI" sz="2800" dirty="0">
              <a:solidFill>
                <a:schemeClr val="tx1"/>
              </a:solidFill>
              <a:latin typeface="Calibri" panose="020F0502020204030204" pitchFamily="34" charset="0"/>
              <a:cs typeface="Calibri" panose="020F0502020204030204" pitchFamily="34" charset="0"/>
            </a:endParaRPr>
          </a:p>
          <a:p>
            <a:pPr algn="just"/>
            <a:r>
              <a:rPr lang="sl-SI" sz="2400" dirty="0">
                <a:solidFill>
                  <a:schemeClr val="tx1"/>
                </a:solidFill>
                <a:latin typeface="Calibri" panose="020F0502020204030204" pitchFamily="34" charset="0"/>
                <a:cs typeface="Calibri" panose="020F0502020204030204" pitchFamily="34" charset="0"/>
              </a:rPr>
              <a:t>ZŽNPO v 50. členu določa, da mora upravljavec </a:t>
            </a:r>
            <a:r>
              <a:rPr lang="sl-SI" sz="2400" b="1" dirty="0">
                <a:solidFill>
                  <a:schemeClr val="tx1"/>
                </a:solidFill>
                <a:latin typeface="Calibri" panose="020F0502020204030204" pitchFamily="34" charset="0"/>
                <a:cs typeface="Calibri" panose="020F0502020204030204" pitchFamily="34" charset="0"/>
              </a:rPr>
              <a:t>imenovati vodjo obratovanja</a:t>
            </a:r>
            <a:r>
              <a:rPr lang="sl-SI" sz="2400" dirty="0">
                <a:solidFill>
                  <a:schemeClr val="tx1"/>
                </a:solidFill>
                <a:latin typeface="Calibri" panose="020F0502020204030204" pitchFamily="34" charset="0"/>
                <a:cs typeface="Calibri" panose="020F0502020204030204" pitchFamily="34" charset="0"/>
              </a:rPr>
              <a:t>, ki je odgovoren za varno obratovanje in vzdrževanje žičniških naprav, katerih obratovanje vodi.</a:t>
            </a:r>
          </a:p>
          <a:p>
            <a:pPr algn="just"/>
            <a:r>
              <a:rPr lang="sl-SI" sz="2400" dirty="0">
                <a:solidFill>
                  <a:schemeClr val="tx1"/>
                </a:solidFill>
                <a:latin typeface="Calibri" panose="020F0502020204030204" pitchFamily="34" charset="0"/>
                <a:cs typeface="Calibri" panose="020F0502020204030204" pitchFamily="34" charset="0"/>
              </a:rPr>
              <a:t>Vodja obratovanja se imenuje z dokumentom, ki ga  izda zakoniti zastopnik pravne osebe upravljavca žičniške naprave (direktor, predsednik uprave, predsednik društva, predsednik kluba, …). </a:t>
            </a:r>
          </a:p>
          <a:p>
            <a:pPr algn="just"/>
            <a:r>
              <a:rPr lang="sl-SI" sz="2400" dirty="0">
                <a:solidFill>
                  <a:schemeClr val="tx1"/>
                </a:solidFill>
                <a:latin typeface="Calibri" panose="020F0502020204030204" pitchFamily="34" charset="0"/>
                <a:cs typeface="Calibri" panose="020F0502020204030204" pitchFamily="34" charset="0"/>
              </a:rPr>
              <a:t>Imenovane osebe morajo soglašati z imenovanjem.</a:t>
            </a:r>
          </a:p>
          <a:p>
            <a:pPr algn="l"/>
            <a:endParaRPr lang="sl-SI" sz="2400" dirty="0"/>
          </a:p>
        </p:txBody>
      </p:sp>
    </p:spTree>
    <p:extLst>
      <p:ext uri="{BB962C8B-B14F-4D97-AF65-F5344CB8AC3E}">
        <p14:creationId xmlns:p14="http://schemas.microsoft.com/office/powerpoint/2010/main" val="279185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508827"/>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Vodja obratovanja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373470" y="1678574"/>
            <a:ext cx="7766936" cy="5179426"/>
          </a:xfrm>
        </p:spPr>
        <p:txBody>
          <a:bodyPr>
            <a:normAutofit/>
          </a:bodyPr>
          <a:lstStyle/>
          <a:p>
            <a:pPr algn="l"/>
            <a:r>
              <a:rPr lang="sl-SI" sz="2400" dirty="0">
                <a:solidFill>
                  <a:schemeClr val="tx1"/>
                </a:solidFill>
                <a:latin typeface="Calibri" panose="020F0502020204030204" pitchFamily="34" charset="0"/>
                <a:cs typeface="Calibri" panose="020F0502020204030204" pitchFamily="34" charset="0"/>
              </a:rPr>
              <a:t>ZŽNPO 50. člen, 4. odstavek:</a:t>
            </a:r>
          </a:p>
          <a:p>
            <a:pPr algn="l"/>
            <a:endParaRPr lang="sl-SI" sz="2400" dirty="0"/>
          </a:p>
          <a:p>
            <a:pPr algn="just"/>
            <a:r>
              <a:rPr lang="sl-SI" sz="2400" dirty="0">
                <a:solidFill>
                  <a:schemeClr val="tx1"/>
                </a:solidFill>
                <a:latin typeface="Calibri" panose="020F0502020204030204" pitchFamily="34" charset="0"/>
                <a:cs typeface="Calibri" panose="020F0502020204030204" pitchFamily="34" charset="0"/>
              </a:rPr>
              <a:t>Na smučišču z največ dvema začasno postavljenima vlečnicama in nobeno drugo žičniško napravo lahko naloge vodje obratovanja opravlja oseba, ki je najmanj strojnik vlečnice, ki v tem primeru prevzame tudi odgovornost za varno obratovanje in vzdrževanje vlečnic.</a:t>
            </a:r>
            <a:endParaRPr lang="sl-SI" sz="2400" dirty="0"/>
          </a:p>
        </p:txBody>
      </p:sp>
    </p:spTree>
    <p:extLst>
      <p:ext uri="{BB962C8B-B14F-4D97-AF65-F5344CB8AC3E}">
        <p14:creationId xmlns:p14="http://schemas.microsoft.com/office/powerpoint/2010/main" val="1758032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508827"/>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VARNOST OBRATOVANJA ŽIČNIŠKIH NAPRAV</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373470" y="1678574"/>
            <a:ext cx="8471866" cy="5179426"/>
          </a:xfrm>
        </p:spPr>
        <p:txBody>
          <a:bodyPr>
            <a:normAutofit/>
          </a:bodyPr>
          <a:lstStyle/>
          <a:p>
            <a:pPr algn="l"/>
            <a:r>
              <a:rPr lang="sl-SI" sz="2200" dirty="0">
                <a:solidFill>
                  <a:schemeClr val="tx1"/>
                </a:solidFill>
                <a:latin typeface="Calibri" panose="020F0502020204030204" pitchFamily="34" charset="0"/>
                <a:cs typeface="Calibri" panose="020F0502020204030204" pitchFamily="34" charset="0"/>
              </a:rPr>
              <a:t>48. člen - splošne zahteve</a:t>
            </a:r>
          </a:p>
          <a:p>
            <a:pPr algn="l"/>
            <a:r>
              <a:rPr lang="sl-SI" sz="2200" dirty="0">
                <a:solidFill>
                  <a:schemeClr val="tx1"/>
                </a:solidFill>
                <a:latin typeface="Calibri" panose="020F0502020204030204" pitchFamily="34" charset="0"/>
                <a:cs typeface="Calibri" panose="020F0502020204030204" pitchFamily="34" charset="0"/>
              </a:rPr>
              <a:t>Upravljavec žičniške naprave mora organizirati njeno obratovanje in vzdrževanje tako, da je zagotovljena varnost prevoza oseb, varnost ljudi in premoženja v vplivnem območju žičniške naprave kot tudi varnost osebja, zaposlenega pri obratovanju. Obratovanje in vzdrževanje morata biti prilagojena velikosti, tehničnim lastnostim, kakor tudi tveganjem lokacije, kjer se nahaja žičniška naprava.</a:t>
            </a:r>
          </a:p>
          <a:p>
            <a:pPr algn="l"/>
            <a:r>
              <a:rPr lang="sl-SI" sz="2200" dirty="0">
                <a:solidFill>
                  <a:schemeClr val="tx1"/>
                </a:solidFill>
                <a:latin typeface="Calibri" panose="020F0502020204030204" pitchFamily="34" charset="0"/>
                <a:cs typeface="Calibri" panose="020F0502020204030204" pitchFamily="34" charset="0"/>
              </a:rPr>
              <a:t>Upravljavec žičniške naprave je odgovoren za organiziranje obratovanja žičniških naprav skladno z ZŽNPO.</a:t>
            </a:r>
          </a:p>
        </p:txBody>
      </p:sp>
    </p:spTree>
    <p:extLst>
      <p:ext uri="{BB962C8B-B14F-4D97-AF65-F5344CB8AC3E}">
        <p14:creationId xmlns:p14="http://schemas.microsoft.com/office/powerpoint/2010/main" val="1995696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33700" y="0"/>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Dovoljenje za obratovanje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109817"/>
            <a:ext cx="7766936" cy="5179426"/>
          </a:xfrm>
        </p:spPr>
        <p:txBody>
          <a:bodyPr>
            <a:noAutofit/>
          </a:bodyPr>
          <a:lstStyle/>
          <a:p>
            <a:pPr marR="16510" algn="l" hangingPunct="0">
              <a:tabLst>
                <a:tab pos="63055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 člen ZŽNPO - dovoljenje za obratovanje</a:t>
            </a:r>
          </a:p>
          <a:p>
            <a:pPr marR="16510" algn="just" hangingPunct="0">
              <a:tabLst>
                <a:tab pos="63055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Žičniška naprava lahko obratuje samo z dovoljenjem za obratovanje, katero mora biti stalno na žičniški napravi.</a:t>
            </a:r>
          </a:p>
          <a:p>
            <a:pPr marR="16510" indent="-180340" algn="just" hangingPunct="0">
              <a:spcAft>
                <a:spcPts val="0"/>
              </a:spcAft>
              <a:tabLst>
                <a:tab pos="63055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Dovoljenje za obratovanje se izda po dokončnosti uporabnega dovoljenja, če je tako dovoljenje predpisano v skladu z zakonom, ki ureja graditev objektov.</a:t>
            </a:r>
            <a:endParaRPr lang="sl-SI" sz="2200" dirty="0">
              <a:effectLst/>
              <a:latin typeface="Calibri" panose="020F0502020204030204" pitchFamily="34" charset="0"/>
              <a:ea typeface="Times New Roman" panose="02020603050405020304" pitchFamily="18" charset="0"/>
              <a:cs typeface="Calibri" panose="020F0502020204030204" pitchFamily="34" charset="0"/>
            </a:endParaRPr>
          </a:p>
          <a:p>
            <a:pPr marL="180340" marR="16510" indent="-180340" algn="just" hangingPunct="0">
              <a:spcAft>
                <a:spcPts val="0"/>
              </a:spcAft>
              <a:tabLst>
                <a:tab pos="63055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Dovoljenje za obratovanje izda ministrstvo pristojno za promet, če:</a:t>
            </a:r>
            <a:endParaRPr lang="sl-SI" sz="2200" dirty="0">
              <a:effectLst/>
              <a:latin typeface="Calibri" panose="020F0502020204030204" pitchFamily="34" charset="0"/>
              <a:ea typeface="Times New Roman" panose="02020603050405020304" pitchFamily="18" charset="0"/>
              <a:cs typeface="Calibri" panose="020F0502020204030204" pitchFamily="34" charset="0"/>
            </a:endParaRPr>
          </a:p>
          <a:p>
            <a:pPr marL="450215" marR="16510" indent="-179705" algn="just" hangingPunct="0">
              <a:spcAft>
                <a:spcPts val="0"/>
              </a:spcAft>
              <a:tabLst>
                <a:tab pos="45021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je opravljen strokovno tehnični pregled;</a:t>
            </a:r>
            <a:endParaRPr lang="sl-SI" sz="2200" dirty="0">
              <a:effectLst/>
              <a:latin typeface="Calibri" panose="020F0502020204030204" pitchFamily="34" charset="0"/>
              <a:ea typeface="Times New Roman" panose="02020603050405020304" pitchFamily="18" charset="0"/>
              <a:cs typeface="Calibri" panose="020F0502020204030204" pitchFamily="34" charset="0"/>
            </a:endParaRPr>
          </a:p>
          <a:p>
            <a:pPr marL="450215" marR="16510" indent="-179705" algn="just" hangingPunct="0">
              <a:spcAft>
                <a:spcPts val="0"/>
              </a:spcAft>
              <a:tabLst>
                <a:tab pos="45021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so izpolnjeni pogoji, ki so pomembni za začetek obratovanja v skladu s koncesijo;</a:t>
            </a:r>
            <a:endParaRPr lang="sl-SI" sz="2200" dirty="0">
              <a:effectLst/>
              <a:latin typeface="Calibri" panose="020F0502020204030204" pitchFamily="34" charset="0"/>
              <a:ea typeface="Times New Roman" panose="02020603050405020304" pitchFamily="18" charset="0"/>
              <a:cs typeface="Calibri" panose="020F0502020204030204" pitchFamily="34" charset="0"/>
            </a:endParaRPr>
          </a:p>
          <a:p>
            <a:pPr marL="450215" marR="16510" indent="-179705" algn="just" hangingPunct="0">
              <a:spcAft>
                <a:spcPts val="0"/>
              </a:spcAft>
              <a:tabLst>
                <a:tab pos="45021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je priloženo varnostno poročilo;</a:t>
            </a:r>
            <a:endParaRPr lang="sl-SI" sz="2200" dirty="0">
              <a:effectLst/>
              <a:latin typeface="Calibri" panose="020F0502020204030204" pitchFamily="34" charset="0"/>
              <a:ea typeface="Times New Roman" panose="02020603050405020304" pitchFamily="18" charset="0"/>
              <a:cs typeface="Calibri" panose="020F0502020204030204" pitchFamily="34" charset="0"/>
            </a:endParaRPr>
          </a:p>
          <a:p>
            <a:pPr marL="450215" marR="16510" indent="-179705" algn="just" hangingPunct="0">
              <a:spcAft>
                <a:spcPts val="0"/>
              </a:spcAft>
              <a:tabLst>
                <a:tab pos="180340" algn="l"/>
                <a:tab pos="45021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je organizirano in pripravljeno obratovanje in vzdrževanje, organizirano reševanje in zagotovljeno strokovno usposobljeno osebje.</a:t>
            </a:r>
          </a:p>
        </p:txBody>
      </p:sp>
    </p:spTree>
    <p:extLst>
      <p:ext uri="{BB962C8B-B14F-4D97-AF65-F5344CB8AC3E}">
        <p14:creationId xmlns:p14="http://schemas.microsoft.com/office/powerpoint/2010/main" val="109967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33700" y="0"/>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Dovoljenje za obratovanje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393902"/>
            <a:ext cx="7766936" cy="5179426"/>
          </a:xfrm>
        </p:spPr>
        <p:txBody>
          <a:bodyPr>
            <a:normAutofit lnSpcReduction="10000"/>
          </a:bodyPr>
          <a:lstStyle/>
          <a:p>
            <a:pPr marR="16510" algn="l" hangingPunct="0">
              <a:tabLst>
                <a:tab pos="630555" algn="l"/>
              </a:tabLst>
            </a:pPr>
            <a:r>
              <a:rPr lang="sl-SI" sz="2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 člen ZŽNPO - dovoljenje za obratovanje</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Dovoljenje za obratovanje velja:</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 pet let od dokončnosti dovoljenja za začetek obratovanja žičniške naprave na prvi lokaciji;</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 štiri leta vsako naslednje dovoljenje za obratovanje do 13 let od dokončnosti dovoljenja iz prve alineje tega odstavka;</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 tri leta vsako naslednje dovoljenje za obratovanje po preteku 13 let od dokončnosti dovoljenja iz prve alineje tega odstavka;</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 dve leti za dovoljenje, ki je izdano po preteku 25 let od dokončnosti dovoljenja iz prve alineje tega odstavka.</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Datum začetka veljavnosti novega dovoljenja za obratovanje je datum izteka veljavnosti zadnjega dovoljenja za obratovanje, če je strokovni tehnični pregled opravljen največ tri mesece pred potekom roka veljavnosti dovoljenja za obratovanje.</a:t>
            </a:r>
          </a:p>
          <a:p>
            <a:pPr marR="16510" algn="l" hangingPunct="0">
              <a:tabLst>
                <a:tab pos="630555" algn="l"/>
              </a:tabLst>
            </a:pPr>
            <a:endParaRPr lang="sl-SI" sz="2400" dirty="0"/>
          </a:p>
        </p:txBody>
      </p:sp>
    </p:spTree>
    <p:extLst>
      <p:ext uri="{BB962C8B-B14F-4D97-AF65-F5344CB8AC3E}">
        <p14:creationId xmlns:p14="http://schemas.microsoft.com/office/powerpoint/2010/main" val="1898232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33700" y="0"/>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Obratovalni dokumenti</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100831"/>
            <a:ext cx="7766936" cy="5472497"/>
          </a:xfrm>
        </p:spPr>
        <p:txBody>
          <a:bodyPr>
            <a:normAutofit fontScale="92500" lnSpcReduction="20000"/>
          </a:bodyPr>
          <a:lstStyle/>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53. člen - obratovalni dokumenti</a:t>
            </a:r>
          </a:p>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Upravljavec žičniške naprave mora izdati navodilo za obratovanje žičniške naprave. Navodilo za obratovanje mora biti v skladu s priročnikom z navodili za uporabo, ki ga izda proizvajalec.</a:t>
            </a:r>
          </a:p>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Upravljavec žičniške naprave mora zagotavljati dnevno izvajanje notranjega nadzora nad izvrševanjem navodila za obratovanje in izpolnjevanjem pogojev, od katerih je odvisna varnost obratovanja žičniške naprave.</a:t>
            </a:r>
          </a:p>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Notranji nadzor opravljajo strokovno usposobljene osebe, ki jih za to pooblasti upravljavec žičniške naprave ter določi njihove pravice in dolžnosti.</a:t>
            </a:r>
          </a:p>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Na postajah žičniške naprave, v njenih vozilih in v vplivnem območju žičniške naprave morajo biti opozorilni napisi glede vedenja oseb, ter svarilni in drugi opozorilni napisi za gibanje v okolici postaje in v vplivnem območju žičniške naprave.</a:t>
            </a:r>
          </a:p>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Upravljavec žičniške naprave mora voditi dnevnik obratovanja posamezne naprave.</a:t>
            </a:r>
          </a:p>
          <a:p>
            <a:pPr marR="16510" algn="l" hangingPunct="0">
              <a:tabLst>
                <a:tab pos="630555" algn="l"/>
              </a:tabLst>
            </a:pPr>
            <a:endParaRPr lang="sl-SI" sz="2400" dirty="0"/>
          </a:p>
        </p:txBody>
      </p:sp>
    </p:spTree>
    <p:extLst>
      <p:ext uri="{BB962C8B-B14F-4D97-AF65-F5344CB8AC3E}">
        <p14:creationId xmlns:p14="http://schemas.microsoft.com/office/powerpoint/2010/main" val="7269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33700" y="0"/>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Prevozni pogoji</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100831"/>
            <a:ext cx="7766936" cy="5472497"/>
          </a:xfrm>
        </p:spPr>
        <p:txBody>
          <a:bodyPr>
            <a:normAutofit/>
          </a:bodyPr>
          <a:lstStyle/>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54. člen - splošni prevozni pogoji</a:t>
            </a:r>
          </a:p>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Upravljavec žičniške naprave mora določiti splošne prevozne pogoje, obratovalni čas in cenik ter jih javno objaviti na ustreznih mestih. Splošni prevozni pogoji obsegajo določbe o tem, kdo oziroma kakšno blago in pod kakšnimi pogoji se lahko prevaža z žičniško napravo in kdo oziroma kakšno blago ne, ter kako se morajo osebe vesti na postajah žičniške naprave in pri prevozu.</a:t>
            </a:r>
          </a:p>
          <a:p>
            <a:pPr marR="16510" algn="l" hangingPunct="0">
              <a:tabLst>
                <a:tab pos="630555" algn="l"/>
              </a:tabLst>
            </a:pPr>
            <a:r>
              <a:rPr lang="sl-SI" sz="2400" dirty="0">
                <a:solidFill>
                  <a:schemeClr val="tx1"/>
                </a:solidFill>
                <a:latin typeface="Calibri" panose="020F0502020204030204" pitchFamily="34" charset="0"/>
                <a:cs typeface="Calibri" panose="020F0502020204030204" pitchFamily="34" charset="0"/>
              </a:rPr>
              <a:t>S splošnimi prevoznimi pogoji je potrebno zagotoviti, da osebe upoštevajo navodila obratovalnega osebja in da se pri uporabi žičniške naprave obnašajo tako, da je zagotovljeno varno in redno obratovanje in prevoz z žičniško napravo.</a:t>
            </a:r>
          </a:p>
        </p:txBody>
      </p:sp>
    </p:spTree>
    <p:extLst>
      <p:ext uri="{BB962C8B-B14F-4D97-AF65-F5344CB8AC3E}">
        <p14:creationId xmlns:p14="http://schemas.microsoft.com/office/powerpoint/2010/main" val="1052492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33700" y="0"/>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Organizacija obratovanja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976544" y="1100831"/>
            <a:ext cx="9144000" cy="5757169"/>
          </a:xfrm>
        </p:spPr>
        <p:txBody>
          <a:bodyPr>
            <a:normAutofit fontScale="92500" lnSpcReduction="10000"/>
          </a:bodyPr>
          <a:lstStyle/>
          <a:p>
            <a:pPr marR="16510" algn="l" hangingPunct="0">
              <a:tabLst>
                <a:tab pos="630555" algn="l"/>
              </a:tabLst>
            </a:pPr>
            <a:r>
              <a:rPr lang="sl-SI" sz="3100" dirty="0">
                <a:solidFill>
                  <a:schemeClr val="tx1"/>
                </a:solidFill>
                <a:latin typeface="Calibri" panose="020F0502020204030204" pitchFamily="34" charset="0"/>
                <a:cs typeface="Calibri" panose="020F0502020204030204" pitchFamily="34" charset="0"/>
              </a:rPr>
              <a:t>52. člen - način obratovanja</a:t>
            </a:r>
          </a:p>
          <a:p>
            <a:pPr marR="16510" algn="l" hangingPunct="0">
              <a:tabLst>
                <a:tab pos="630555" algn="l"/>
              </a:tabLst>
            </a:pPr>
            <a:r>
              <a:rPr lang="sl-SI" sz="3100" dirty="0">
                <a:solidFill>
                  <a:schemeClr val="tx1"/>
                </a:solidFill>
                <a:latin typeface="Calibri" panose="020F0502020204030204" pitchFamily="34" charset="0"/>
                <a:cs typeface="Calibri" panose="020F0502020204030204" pitchFamily="34" charset="0"/>
              </a:rPr>
              <a:t>Žičniška naprava lahko obratuje samo, če izpolnjuje pogoje iz obratovalnega dovoljenja, če je vodja obratovanja na delovnem mestu ali v neposredni bližini oziroma na območju žičniških naprav, katerih obratovanje vodi, če sta osebje za upravljanje naprav in vozil ter spremstvo na delovnem mestu in če to dopuščajo vremenske razmere.</a:t>
            </a:r>
          </a:p>
          <a:p>
            <a:pPr marR="16510" algn="l" hangingPunct="0">
              <a:tabLst>
                <a:tab pos="630555" algn="l"/>
              </a:tabLst>
            </a:pPr>
            <a:r>
              <a:rPr lang="sl-SI" sz="3100" dirty="0">
                <a:solidFill>
                  <a:schemeClr val="tx1"/>
                </a:solidFill>
                <a:latin typeface="Calibri" panose="020F0502020204030204" pitchFamily="34" charset="0"/>
                <a:cs typeface="Calibri" panose="020F0502020204030204" pitchFamily="34" charset="0"/>
              </a:rPr>
              <a:t>Če varnost ni več zagotovljena v zadostni meri, je potrebno obratovanje prekiniti.</a:t>
            </a:r>
          </a:p>
          <a:p>
            <a:pPr marR="16510" algn="l" hangingPunct="0">
              <a:tabLst>
                <a:tab pos="630555" algn="l"/>
              </a:tabLst>
            </a:pPr>
            <a:r>
              <a:rPr lang="sl-SI" sz="3100" dirty="0">
                <a:solidFill>
                  <a:schemeClr val="tx1"/>
                </a:solidFill>
                <a:latin typeface="Calibri" panose="020F0502020204030204" pitchFamily="34" charset="0"/>
                <a:cs typeface="Calibri" panose="020F0502020204030204" pitchFamily="34" charset="0"/>
              </a:rPr>
              <a:t>Oseb, ki s svojim stanjem oziroma s svojim obnašanjem ogrožajo obratovanje, sami sebe ali druge osebe, se ne sme prevažati in jih po potrebi odstraniti z območja obratovanja.</a:t>
            </a:r>
          </a:p>
          <a:p>
            <a:pPr marR="16510" algn="l" hangingPunct="0">
              <a:tabLst>
                <a:tab pos="630555" algn="l"/>
              </a:tabLst>
            </a:pPr>
            <a:endParaRPr lang="sl-SI" sz="3100" dirty="0">
              <a:solidFill>
                <a:schemeClr val="tx1"/>
              </a:solidFill>
              <a:latin typeface="Calibri" panose="020F0502020204030204" pitchFamily="34" charset="0"/>
              <a:cs typeface="Calibri" panose="020F0502020204030204" pitchFamily="34" charset="0"/>
            </a:endParaRPr>
          </a:p>
          <a:p>
            <a:pPr marR="16510" algn="l" hangingPunct="0">
              <a:tabLst>
                <a:tab pos="630555" algn="l"/>
              </a:tabLst>
            </a:pPr>
            <a:endParaRPr lang="sl-SI"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674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508827"/>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Pravne podlage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518250"/>
            <a:ext cx="7766936" cy="4830924"/>
          </a:xfrm>
        </p:spPr>
        <p:txBody>
          <a:bodyPr>
            <a:normAutofit fontScale="92500" lnSpcReduction="20000"/>
          </a:bodyPr>
          <a:lstStyle/>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Predpisi EU:</a:t>
            </a:r>
          </a:p>
          <a:p>
            <a:pPr marL="360360" lvl="0" indent="-172080" algn="just"/>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Uredba 2016/424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z dne 9.3.2016 o žičniških napravah in razveljavitvi Direktive 2000/9/ES</a:t>
            </a: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(v polni veljavi od 21.4.2018)</a:t>
            </a:r>
          </a:p>
          <a:p>
            <a:pPr marL="360360" lvl="0" indent="-172080" algn="just"/>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Ta uredba je v celoti zavezujoča in se neposredno uporablja v vseh državah članicah.</a:t>
            </a:r>
          </a:p>
          <a:p>
            <a:pPr marL="360360" lvl="0" indent="-172080" algn="just"/>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Pred uredbo je od 3.5.2004 do 21.4.2018 veljala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Direktiva  2000/9/ES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z dne 20.3.2000  o žičniških napravah za prevoz oseb</a:t>
            </a:r>
          </a:p>
          <a:p>
            <a:pPr algn="l"/>
            <a:endParaRPr lang="sl-SI" sz="2400" dirty="0"/>
          </a:p>
        </p:txBody>
      </p:sp>
    </p:spTree>
    <p:extLst>
      <p:ext uri="{BB962C8B-B14F-4D97-AF65-F5344CB8AC3E}">
        <p14:creationId xmlns:p14="http://schemas.microsoft.com/office/powerpoint/2010/main" val="1747126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33700" y="0"/>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Organizacija obratovanja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976544" y="1100831"/>
            <a:ext cx="9144000" cy="5757169"/>
          </a:xfrm>
        </p:spPr>
        <p:txBody>
          <a:bodyPr>
            <a:normAutofit fontScale="32500" lnSpcReduction="20000"/>
          </a:bodyPr>
          <a:lstStyle/>
          <a:p>
            <a:pPr marR="16510" algn="l" hangingPunct="0">
              <a:tabLst>
                <a:tab pos="630555" algn="l"/>
              </a:tabLst>
            </a:pPr>
            <a:r>
              <a:rPr lang="sl-SI" sz="7200" dirty="0">
                <a:solidFill>
                  <a:schemeClr val="tx1"/>
                </a:solidFill>
                <a:latin typeface="Calibri" panose="020F0502020204030204" pitchFamily="34" charset="0"/>
                <a:cs typeface="Calibri" panose="020F0502020204030204" pitchFamily="34" charset="0"/>
              </a:rPr>
              <a:t>52. člen - način obratovanja</a:t>
            </a:r>
          </a:p>
          <a:p>
            <a:pPr marR="16510" algn="l" hangingPunct="0">
              <a:tabLst>
                <a:tab pos="630555" algn="l"/>
              </a:tabLst>
            </a:pPr>
            <a:r>
              <a:rPr lang="sl-SI" sz="7200" dirty="0">
                <a:solidFill>
                  <a:schemeClr val="tx1"/>
                </a:solidFill>
                <a:latin typeface="Calibri" panose="020F0502020204030204" pitchFamily="34" charset="0"/>
                <a:cs typeface="Calibri" panose="020F0502020204030204" pitchFamily="34" charset="0"/>
              </a:rPr>
              <a:t>Upravljavec žičniške naprave mora takoj organizirati reševanje ljudi, ki se ponesrečijo ali so ogroženi na žičniški napravi ali v njenem vplivnem območju ter jim zagotoviti prvo pomoč.</a:t>
            </a:r>
          </a:p>
          <a:p>
            <a:pPr marR="16510" algn="l" hangingPunct="0">
              <a:tabLst>
                <a:tab pos="630555" algn="l"/>
              </a:tabLst>
            </a:pPr>
            <a:r>
              <a:rPr lang="sl-SI" sz="7200" dirty="0">
                <a:solidFill>
                  <a:schemeClr val="tx1"/>
                </a:solidFill>
                <a:latin typeface="Calibri" panose="020F0502020204030204" pitchFamily="34" charset="0"/>
                <a:cs typeface="Calibri" panose="020F0502020204030204" pitchFamily="34" charset="0"/>
              </a:rPr>
              <a:t>Upravljavec žičniških naprav, razen vlečnic, mora s periodičnimi vajami dokazati, da organizacija reševanja zadošča zahtevam.</a:t>
            </a:r>
          </a:p>
          <a:p>
            <a:pPr marR="16510" algn="l" hangingPunct="0">
              <a:tabLst>
                <a:tab pos="630555" algn="l"/>
              </a:tabLst>
            </a:pPr>
            <a:r>
              <a:rPr lang="sl-SI" sz="7200" dirty="0">
                <a:solidFill>
                  <a:schemeClr val="tx1"/>
                </a:solidFill>
                <a:latin typeface="Calibri" panose="020F0502020204030204" pitchFamily="34" charset="0"/>
                <a:cs typeface="Calibri" panose="020F0502020204030204" pitchFamily="34" charset="0"/>
              </a:rPr>
              <a:t>V primeru nesreče ali drugega izrednega dogodka na žičniški napravi, mora upravljavec te naprave o tem nemudoma obvestiti inšpektorja za žičniške naprave, v skladu s predpisi pa tudi druge pristojne organe in službe ter v treh dneh izdelati pisno poročilo.</a:t>
            </a:r>
          </a:p>
          <a:p>
            <a:pPr marR="16510" algn="l" hangingPunct="0">
              <a:tabLst>
                <a:tab pos="630555" algn="l"/>
              </a:tabLst>
            </a:pPr>
            <a:r>
              <a:rPr lang="sl-SI" sz="7200" dirty="0">
                <a:solidFill>
                  <a:schemeClr val="tx1"/>
                </a:solidFill>
                <a:latin typeface="Calibri" panose="020F0502020204030204" pitchFamily="34" charset="0"/>
                <a:cs typeface="Calibri" panose="020F0502020204030204" pitchFamily="34" charset="0"/>
              </a:rPr>
              <a:t>V primeru smrtne nesreče ali nesreče s težjimi telesnimi poškodbami na žičniški napravi lahko inšpektor za žičniške naprave na zahtevo organa, ki vodi postopek, sodeluje pri raziskavi okoliščin nesreče oziroma nudi strokovno pomoč.</a:t>
            </a:r>
          </a:p>
          <a:p>
            <a:pPr marR="16510" algn="l" hangingPunct="0">
              <a:tabLst>
                <a:tab pos="630555" algn="l"/>
              </a:tabLst>
            </a:pPr>
            <a:endParaRPr lang="sl-SI" sz="2400" dirty="0">
              <a:solidFill>
                <a:schemeClr val="tx1"/>
              </a:solidFill>
              <a:latin typeface="Calibri" panose="020F0502020204030204" pitchFamily="34" charset="0"/>
              <a:cs typeface="Calibri" panose="020F0502020204030204" pitchFamily="34" charset="0"/>
            </a:endParaRPr>
          </a:p>
          <a:p>
            <a:pPr marR="16510" algn="l" hangingPunct="0">
              <a:tabLst>
                <a:tab pos="630555" algn="l"/>
              </a:tabLst>
            </a:pPr>
            <a:endParaRPr lang="sl-SI"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4149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382780" y="559293"/>
            <a:ext cx="7766936" cy="885075"/>
          </a:xfrm>
        </p:spPr>
        <p:txBody>
          <a:bodyPr/>
          <a:lstStyle/>
          <a:p>
            <a:pPr algn="ctr"/>
            <a:r>
              <a:rPr lang="sl-SI" sz="4000" dirty="0">
                <a:solidFill>
                  <a:schemeClr val="tx1"/>
                </a:solidFill>
                <a:latin typeface="Calibri" panose="020F0502020204030204" pitchFamily="34" charset="0"/>
                <a:cs typeface="Calibri" panose="020F0502020204030204" pitchFamily="34" charset="0"/>
              </a:rPr>
              <a:t>Osebje odgovorno za obratovanje žičniške naprave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703126" y="1917577"/>
            <a:ext cx="9905690" cy="5757169"/>
          </a:xfrm>
        </p:spPr>
        <p:txBody>
          <a:bodyPr>
            <a:normAutofit/>
          </a:bodyPr>
          <a:lstStyle/>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49. člen - usposobljenost osebja</a:t>
            </a:r>
          </a:p>
          <a:p>
            <a:pPr marR="16510" algn="l" hangingPunct="0">
              <a:tabLst>
                <a:tab pos="630555" algn="l"/>
              </a:tabLst>
            </a:pPr>
            <a:endParaRPr lang="sl-SI" sz="2200" dirty="0">
              <a:solidFill>
                <a:schemeClr val="tx1"/>
              </a:solidFill>
              <a:latin typeface="Calibri" panose="020F0502020204030204" pitchFamily="34" charset="0"/>
              <a:cs typeface="Calibri" panose="020F0502020204030204" pitchFamily="34" charset="0"/>
            </a:endParaRP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Osebje, ki izvaja obratovanje in vzdrževanje žičniških naprav, mora imeti strokovno izobrazbo, biti strokovno usposobljeno za delo, ki ga opravlja ter izpolnjevati posebne zdravstvene in psihofizične pogoje, skladno z določbami tega zakona in na njegovi podlagi izdanimi predpisi, s katerimi se zagotavlja varno obratovanje žičniške naprave.</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Število osebja mora biti tolikšno, da se lahko zagotovi varno obratovanje in vzdrževanje v skladu s predpisi.</a:t>
            </a:r>
          </a:p>
          <a:p>
            <a:pPr marR="16510" algn="l" hangingPunct="0">
              <a:tabLst>
                <a:tab pos="630555" algn="l"/>
              </a:tabLst>
            </a:pPr>
            <a:r>
              <a:rPr lang="sl-SI" sz="2200" dirty="0">
                <a:solidFill>
                  <a:schemeClr val="tx1"/>
                </a:solidFill>
                <a:latin typeface="Calibri" panose="020F0502020204030204" pitchFamily="34" charset="0"/>
                <a:cs typeface="Calibri" panose="020F0502020204030204" pitchFamily="34" charset="0"/>
              </a:rPr>
              <a:t>Zdravstvena sposobnost osebja se mora preverjati z rednimi in izrednimi zdravstvenimi pregledi. Psihofizično stanje delavcev se ugotavlja dnevno.</a:t>
            </a:r>
          </a:p>
          <a:p>
            <a:pPr marR="16510" algn="l" hangingPunct="0">
              <a:tabLst>
                <a:tab pos="630555" algn="l"/>
              </a:tabLst>
            </a:pPr>
            <a:endParaRPr lang="sl-SI" sz="2400" dirty="0">
              <a:solidFill>
                <a:schemeClr val="tx1"/>
              </a:solidFill>
              <a:latin typeface="Calibri" panose="020F0502020204030204" pitchFamily="34" charset="0"/>
              <a:cs typeface="Calibri" panose="020F0502020204030204" pitchFamily="34" charset="0"/>
            </a:endParaRPr>
          </a:p>
          <a:p>
            <a:pPr marR="16510" algn="l" hangingPunct="0">
              <a:tabLst>
                <a:tab pos="630555" algn="l"/>
              </a:tabLst>
            </a:pPr>
            <a:endParaRPr lang="sl-SI"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3236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Vzdrževanje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327423"/>
            <a:ext cx="7766936" cy="4603851"/>
          </a:xfrm>
        </p:spPr>
        <p:txBody>
          <a:bodyPr>
            <a:normAutofit fontScale="70000" lnSpcReduction="20000"/>
          </a:bodyPr>
          <a:lstStyle/>
          <a:p>
            <a:pPr algn="ctr"/>
            <a:r>
              <a:rPr lang="sl-SI" sz="3200" dirty="0">
                <a:solidFill>
                  <a:schemeClr val="tx1"/>
                </a:solidFill>
                <a:latin typeface="Calibri" panose="020F0502020204030204" pitchFamily="34" charset="0"/>
                <a:cs typeface="Calibri" panose="020F0502020204030204" pitchFamily="34" charset="0"/>
              </a:rPr>
              <a:t>ZŽNPO 58. člen</a:t>
            </a:r>
          </a:p>
          <a:p>
            <a:pPr algn="ctr"/>
            <a:r>
              <a:rPr lang="sl-SI" sz="3200" dirty="0">
                <a:solidFill>
                  <a:schemeClr val="tx1"/>
                </a:solidFill>
                <a:latin typeface="Calibri" panose="020F0502020204030204" pitchFamily="34" charset="0"/>
                <a:cs typeface="Calibri" panose="020F0502020204030204" pitchFamily="34" charset="0"/>
              </a:rPr>
              <a:t>(način vzdrževanja)</a:t>
            </a:r>
          </a:p>
          <a:p>
            <a:pPr algn="l"/>
            <a:endParaRPr lang="sl-SI" sz="3200" dirty="0">
              <a:solidFill>
                <a:schemeClr val="tx1"/>
              </a:solidFill>
              <a:latin typeface="Calibri" panose="020F0502020204030204" pitchFamily="34" charset="0"/>
              <a:cs typeface="Calibri" panose="020F0502020204030204" pitchFamily="34" charset="0"/>
            </a:endParaRPr>
          </a:p>
          <a:p>
            <a:pPr algn="l"/>
            <a:r>
              <a:rPr lang="sl-SI" sz="3200" dirty="0">
                <a:solidFill>
                  <a:schemeClr val="tx1"/>
                </a:solidFill>
                <a:latin typeface="Calibri" panose="020F0502020204030204" pitchFamily="34" charset="0"/>
                <a:cs typeface="Calibri" panose="020F0502020204030204" pitchFamily="34" charset="0"/>
              </a:rPr>
              <a:t>(1) Vzdrževanje in obnova morata zagotoviti varno obratovanje in ustrezno stanje zgradb, naprav in vozil.</a:t>
            </a:r>
          </a:p>
          <a:p>
            <a:pPr algn="l"/>
            <a:r>
              <a:rPr lang="sl-SI" sz="3200" dirty="0">
                <a:solidFill>
                  <a:schemeClr val="tx1"/>
                </a:solidFill>
                <a:latin typeface="Calibri" panose="020F0502020204030204" pitchFamily="34" charset="0"/>
                <a:cs typeface="Calibri" panose="020F0502020204030204" pitchFamily="34" charset="0"/>
              </a:rPr>
              <a:t>(2) Vzdrževanje mora biti organizirano tako, da:</a:t>
            </a:r>
          </a:p>
          <a:p>
            <a:pPr algn="l"/>
            <a:r>
              <a:rPr lang="sl-SI" sz="3200" dirty="0">
                <a:solidFill>
                  <a:schemeClr val="tx1"/>
                </a:solidFill>
                <a:latin typeface="Calibri" panose="020F0502020204030204" pitchFamily="34" charset="0"/>
                <a:cs typeface="Calibri" panose="020F0502020204030204" pitchFamily="34" charset="0"/>
              </a:rPr>
              <a:t>-	se upoštevajo veljavni predpisi in interni akti upravljavca žičniške naprave, ki morajo biti usklajeni z navodili proizvajalca;</a:t>
            </a:r>
          </a:p>
          <a:p>
            <a:pPr algn="l"/>
            <a:r>
              <a:rPr lang="sl-SI" sz="3200" dirty="0">
                <a:solidFill>
                  <a:schemeClr val="tx1"/>
                </a:solidFill>
                <a:latin typeface="Calibri" panose="020F0502020204030204" pitchFamily="34" charset="0"/>
                <a:cs typeface="Calibri" panose="020F0502020204030204" pitchFamily="34" charset="0"/>
              </a:rPr>
              <a:t>-	ima vodja obratovanja vedno pregled nad stanjem zgradb, napravami in vozili.</a:t>
            </a:r>
          </a:p>
          <a:p>
            <a:pPr algn="l"/>
            <a:r>
              <a:rPr lang="sl-SI" sz="3200" dirty="0">
                <a:solidFill>
                  <a:schemeClr val="tx1"/>
                </a:solidFill>
                <a:latin typeface="Calibri" panose="020F0502020204030204" pitchFamily="34" charset="0"/>
                <a:cs typeface="Calibri" panose="020F0502020204030204" pitchFamily="34" charset="0"/>
              </a:rPr>
              <a:t>(3) Vzdrževanje mora upravljavec planirati in ga urediti z delovnimi postopki in navodili.</a:t>
            </a:r>
          </a:p>
        </p:txBody>
      </p:sp>
    </p:spTree>
    <p:extLst>
      <p:ext uri="{BB962C8B-B14F-4D97-AF65-F5344CB8AC3E}">
        <p14:creationId xmlns:p14="http://schemas.microsoft.com/office/powerpoint/2010/main" val="283813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Vzdrževanje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494691"/>
            <a:ext cx="7766936" cy="4603851"/>
          </a:xfrm>
        </p:spPr>
        <p:txBody>
          <a:bodyPr>
            <a:normAutofit/>
          </a:bodyPr>
          <a:lstStyle/>
          <a:p>
            <a:pPr marL="342900" indent="-342900" algn="l">
              <a:buFontTx/>
              <a:buChar char="-"/>
            </a:pPr>
            <a:endParaRPr lang="sl-SI" sz="2800" dirty="0">
              <a:solidFill>
                <a:schemeClr val="tx1"/>
              </a:solidFill>
              <a:latin typeface="Calibri" panose="020F0502020204030204" pitchFamily="34" charset="0"/>
              <a:cs typeface="Calibri" panose="020F0502020204030204" pitchFamily="34" charset="0"/>
            </a:endParaRPr>
          </a:p>
          <a:p>
            <a:pPr marL="342900" indent="-342900" algn="l">
              <a:buFontTx/>
              <a:buChar char="-"/>
            </a:pPr>
            <a:r>
              <a:rPr lang="sl-SI" sz="3200" dirty="0">
                <a:solidFill>
                  <a:schemeClr val="tx1"/>
                </a:solidFill>
                <a:latin typeface="Calibri" panose="020F0502020204030204" pitchFamily="34" charset="0"/>
                <a:cs typeface="Calibri" panose="020F0502020204030204" pitchFamily="34" charset="0"/>
              </a:rPr>
              <a:t>Redno vzdrževanje</a:t>
            </a:r>
          </a:p>
          <a:p>
            <a:pPr algn="l"/>
            <a:r>
              <a:rPr lang="sl-SI" sz="3200" dirty="0">
                <a:solidFill>
                  <a:schemeClr val="tx1"/>
                </a:solidFill>
                <a:latin typeface="Calibri" panose="020F0502020204030204" pitchFamily="34" charset="0"/>
                <a:cs typeface="Calibri" panose="020F0502020204030204" pitchFamily="34" charset="0"/>
              </a:rPr>
              <a:t>    a)	servisiranje,</a:t>
            </a:r>
          </a:p>
          <a:p>
            <a:pPr algn="l"/>
            <a:r>
              <a:rPr lang="sl-SI" sz="3200" dirty="0">
                <a:solidFill>
                  <a:schemeClr val="tx1"/>
                </a:solidFill>
                <a:latin typeface="Calibri" panose="020F0502020204030204" pitchFamily="34" charset="0"/>
                <a:cs typeface="Calibri" panose="020F0502020204030204" pitchFamily="34" charset="0"/>
              </a:rPr>
              <a:t>    b)	pregledi,</a:t>
            </a:r>
          </a:p>
          <a:p>
            <a:pPr algn="l"/>
            <a:r>
              <a:rPr lang="sl-SI" sz="3200" dirty="0">
                <a:solidFill>
                  <a:schemeClr val="tx1"/>
                </a:solidFill>
                <a:latin typeface="Calibri" panose="020F0502020204030204" pitchFamily="34" charset="0"/>
                <a:cs typeface="Calibri" panose="020F0502020204030204" pitchFamily="34" charset="0"/>
              </a:rPr>
              <a:t>    c)	popravila.</a:t>
            </a:r>
          </a:p>
          <a:p>
            <a:pPr marL="342900" indent="-342900" algn="l">
              <a:buFontTx/>
              <a:buChar char="-"/>
            </a:pPr>
            <a:endParaRPr lang="sl-SI" sz="3200" dirty="0">
              <a:solidFill>
                <a:schemeClr val="tx1"/>
              </a:solidFill>
              <a:latin typeface="Calibri" panose="020F0502020204030204" pitchFamily="34" charset="0"/>
              <a:cs typeface="Calibri" panose="020F0502020204030204" pitchFamily="34" charset="0"/>
            </a:endParaRPr>
          </a:p>
          <a:p>
            <a:pPr marL="342900" indent="-342900" algn="l">
              <a:buFontTx/>
              <a:buChar char="-"/>
            </a:pPr>
            <a:r>
              <a:rPr lang="sl-SI" sz="3200" dirty="0">
                <a:solidFill>
                  <a:schemeClr val="tx1"/>
                </a:solidFill>
                <a:latin typeface="Calibri" panose="020F0502020204030204" pitchFamily="34" charset="0"/>
                <a:cs typeface="Calibri" panose="020F0502020204030204" pitchFamily="34" charset="0"/>
              </a:rPr>
              <a:t>Posebni pregledi</a:t>
            </a:r>
          </a:p>
        </p:txBody>
      </p:sp>
    </p:spTree>
    <p:extLst>
      <p:ext uri="{BB962C8B-B14F-4D97-AF65-F5344CB8AC3E}">
        <p14:creationId xmlns:p14="http://schemas.microsoft.com/office/powerpoint/2010/main" val="3397725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494691"/>
            <a:ext cx="7766936" cy="4603851"/>
          </a:xfrm>
        </p:spPr>
        <p:txBody>
          <a:bodyPr>
            <a:normAutofit fontScale="850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6.1.2	 Navodila za vzdrževanje morajo vključevati servisna opravila, preglede in načrtovane vzdrževalne ukrepe, opredeljene v točkah od 6.1.3 do 6.4., kot tudi njihove intervale.</a:t>
            </a:r>
          </a:p>
          <a:p>
            <a:pPr marL="342900" indent="-342900" algn="just">
              <a:buFontTx/>
              <a:buChar char="-"/>
            </a:pPr>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6.1.3	Navodila za vzdrževanje morajo vključevati zahtevane specifikacije	za	posebne	preglede in po potrebi tudi za druge preglede.</a:t>
            </a:r>
          </a:p>
          <a:p>
            <a:pPr marL="342900" indent="-342900" algn="just">
              <a:buFontTx/>
              <a:buChar char="-"/>
            </a:pPr>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6.1.4	 Navodila za vzdrževanje morajo vključevati določila, potrebna za varno izvedbo vzdrževalnih del.</a:t>
            </a:r>
          </a:p>
        </p:txBody>
      </p:sp>
    </p:spTree>
    <p:extLst>
      <p:ext uri="{BB962C8B-B14F-4D97-AF65-F5344CB8AC3E}">
        <p14:creationId xmlns:p14="http://schemas.microsoft.com/office/powerpoint/2010/main" val="3117429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77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6.1.5	 Zapisi o vzdrževalnih delih morajo vsebovati vsaj naslednje dokumente:</a:t>
            </a:r>
          </a:p>
          <a:p>
            <a:pPr marL="446088" indent="-446088" algn="just"/>
            <a:r>
              <a:rPr lang="sl-SI" sz="3200" dirty="0">
                <a:solidFill>
                  <a:schemeClr val="tx1"/>
                </a:solidFill>
                <a:latin typeface="Calibri" panose="020F0502020204030204" pitchFamily="34" charset="0"/>
                <a:cs typeface="Calibri" panose="020F0502020204030204" pitchFamily="34" charset="0"/>
              </a:rPr>
              <a:t>a)	 seznam redno zahtevanih servisnih opravil in pregledov ter njihovih intervalov;</a:t>
            </a:r>
          </a:p>
          <a:p>
            <a:pPr marL="446088" indent="-446088" algn="just"/>
            <a:r>
              <a:rPr lang="sl-SI" sz="3200" dirty="0">
                <a:solidFill>
                  <a:schemeClr val="tx1"/>
                </a:solidFill>
                <a:latin typeface="Calibri" panose="020F0502020204030204" pitchFamily="34" charset="0"/>
                <a:cs typeface="Calibri" panose="020F0502020204030204" pitchFamily="34" charset="0"/>
              </a:rPr>
              <a:t>b)	 informacije o referenčnih vrednostih, ki jih je treba upoštevati, in dovoljenih odstopanjih;</a:t>
            </a:r>
          </a:p>
          <a:p>
            <a:pPr marL="446088" indent="-446088" algn="just"/>
            <a:r>
              <a:rPr lang="sl-SI" sz="3200" dirty="0">
                <a:solidFill>
                  <a:schemeClr val="tx1"/>
                </a:solidFill>
                <a:latin typeface="Calibri" panose="020F0502020204030204" pitchFamily="34" charset="0"/>
                <a:cs typeface="Calibri" panose="020F0502020204030204" pitchFamily="34" charset="0"/>
              </a:rPr>
              <a:t>c)	 informacije o servisnih opravilih in pregledih, ki so potrebni zaradi posebnih razlogov;</a:t>
            </a:r>
          </a:p>
          <a:p>
            <a:pPr marL="446088" indent="-446088" algn="just"/>
            <a:r>
              <a:rPr lang="sl-SI" sz="3200" dirty="0">
                <a:solidFill>
                  <a:schemeClr val="tx1"/>
                </a:solidFill>
                <a:latin typeface="Calibri" panose="020F0502020204030204" pitchFamily="34" charset="0"/>
                <a:cs typeface="Calibri" panose="020F0502020204030204" pitchFamily="34" charset="0"/>
              </a:rPr>
              <a:t>d)	 informacije o rezultatih pregledov in dejanskih doseženih vrednostih;</a:t>
            </a:r>
          </a:p>
          <a:p>
            <a:pPr marL="446088" indent="-446088" algn="just"/>
            <a:r>
              <a:rPr lang="sl-SI" sz="3200" dirty="0">
                <a:solidFill>
                  <a:schemeClr val="tx1"/>
                </a:solidFill>
                <a:latin typeface="Calibri" panose="020F0502020204030204" pitchFamily="34" charset="0"/>
                <a:cs typeface="Calibri" panose="020F0502020204030204" pitchFamily="34" charset="0"/>
              </a:rPr>
              <a:t>e)	 informacije o izvedenih popravilih;</a:t>
            </a:r>
          </a:p>
          <a:p>
            <a:pPr marL="446088" indent="-446088" algn="just"/>
            <a:r>
              <a:rPr lang="sl-SI" sz="3200" dirty="0">
                <a:solidFill>
                  <a:schemeClr val="tx1"/>
                </a:solidFill>
                <a:latin typeface="Calibri" panose="020F0502020204030204" pitchFamily="34" charset="0"/>
                <a:cs typeface="Calibri" panose="020F0502020204030204" pitchFamily="34" charset="0"/>
              </a:rPr>
              <a:t>f)	potrditev ustreznosti izvedbe vsakega vzdrževalnega dela s podpisom izvajalca dela, in če je zahtevano, tudi s podpisom preglednika izvedbe.</a:t>
            </a:r>
          </a:p>
        </p:txBody>
      </p:sp>
    </p:spTree>
    <p:extLst>
      <p:ext uri="{BB962C8B-B14F-4D97-AF65-F5344CB8AC3E}">
        <p14:creationId xmlns:p14="http://schemas.microsoft.com/office/powerpoint/2010/main" val="2561393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6.3.3	 Mesečni pregledi</a:t>
            </a:r>
          </a:p>
          <a:p>
            <a:pPr algn="just"/>
            <a:r>
              <a:rPr lang="sl-SI" sz="3200" dirty="0">
                <a:solidFill>
                  <a:schemeClr val="tx1"/>
                </a:solidFill>
                <a:latin typeface="Calibri" panose="020F0502020204030204" pitchFamily="34" charset="0"/>
                <a:cs typeface="Calibri" panose="020F0502020204030204" pitchFamily="34" charset="0"/>
              </a:rPr>
              <a:t>Mesečni pregledi morajo vključevati zlasti:</a:t>
            </a:r>
          </a:p>
          <a:p>
            <a:pPr marL="446088" indent="-446088" algn="just"/>
            <a:r>
              <a:rPr lang="sl-SI" sz="3200" dirty="0">
                <a:solidFill>
                  <a:schemeClr val="tx1"/>
                </a:solidFill>
                <a:latin typeface="Calibri" panose="020F0502020204030204" pitchFamily="34" charset="0"/>
                <a:cs typeface="Calibri" panose="020F0502020204030204" pitchFamily="34" charset="0"/>
              </a:rPr>
              <a:t>a)	 pravilno delovanje vseh pogonskih sistemov (glavni pogonski sistem, po potrebi tudi pomožni pogon, zasilni pogon, pogon za reševanje) med obratovanjem. Pri žičnicah za reševanje brez lastne trase zagon ni potreben;</a:t>
            </a:r>
          </a:p>
          <a:p>
            <a:pPr marL="446088" indent="-446088" algn="just"/>
            <a:r>
              <a:rPr lang="sl-SI" sz="3200" dirty="0">
                <a:solidFill>
                  <a:schemeClr val="tx1"/>
                </a:solidFill>
                <a:latin typeface="Calibri" panose="020F0502020204030204" pitchFamily="34" charset="0"/>
                <a:cs typeface="Calibri" panose="020F0502020204030204" pitchFamily="34" charset="0"/>
              </a:rPr>
              <a:t>b)	 zunanje stanje vseh zavor pogonskih sistemov in pravilno delovanje ročnega krmiljenja zavor;</a:t>
            </a:r>
          </a:p>
          <a:p>
            <a:pPr marL="446088" indent="-446088" algn="just"/>
            <a:r>
              <a:rPr lang="sl-SI" sz="3200" dirty="0">
                <a:solidFill>
                  <a:schemeClr val="tx1"/>
                </a:solidFill>
                <a:latin typeface="Calibri" panose="020F0502020204030204" pitchFamily="34" charset="0"/>
                <a:cs typeface="Calibri" panose="020F0502020204030204" pitchFamily="34" charset="0"/>
              </a:rPr>
              <a:t>c)	 delovanje vseh zavor za glavni in po potrebi pomožni pogon s praznimi vozili ali vlačili pri nazivni hitrosti;</a:t>
            </a:r>
          </a:p>
        </p:txBody>
      </p:sp>
    </p:spTree>
    <p:extLst>
      <p:ext uri="{BB962C8B-B14F-4D97-AF65-F5344CB8AC3E}">
        <p14:creationId xmlns:p14="http://schemas.microsoft.com/office/powerpoint/2010/main" val="3354465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6.3.3	 Mesečni pregledi</a:t>
            </a:r>
          </a:p>
          <a:p>
            <a:pPr marL="534988" indent="-534988" algn="just"/>
            <a:r>
              <a:rPr lang="sl-SI" sz="3200" dirty="0">
                <a:solidFill>
                  <a:schemeClr val="tx1"/>
                </a:solidFill>
                <a:latin typeface="Calibri" panose="020F0502020204030204" pitchFamily="34" charset="0"/>
                <a:cs typeface="Calibri" panose="020F0502020204030204" pitchFamily="34" charset="0"/>
              </a:rPr>
              <a:t>d)	 zunanje stanje in lego priprav za vodenje in podporo  vrvi, kot so kolesa kolesnih baterij, kolesne baterije, kolesa (pogonska, povratna, odklonska), vrvni čevlji, vodilne verige, navijalni bobni vitlov, naprave proti iztirjenju vrvi;</a:t>
            </a:r>
          </a:p>
          <a:p>
            <a:pPr marL="534988" indent="-534988" algn="just"/>
            <a:r>
              <a:rPr lang="sl-SI" sz="3200" dirty="0">
                <a:solidFill>
                  <a:schemeClr val="tx1"/>
                </a:solidFill>
                <a:latin typeface="Calibri" panose="020F0502020204030204" pitchFamily="34" charset="0"/>
                <a:cs typeface="Calibri" panose="020F0502020204030204" pitchFamily="34" charset="0"/>
              </a:rPr>
              <a:t>e)	 zunanje stanje vozil ali vlačil;</a:t>
            </a:r>
          </a:p>
          <a:p>
            <a:pPr marL="534988" indent="-534988" algn="just"/>
            <a:r>
              <a:rPr lang="sl-SI" sz="3200" dirty="0">
                <a:solidFill>
                  <a:schemeClr val="tx1"/>
                </a:solidFill>
                <a:latin typeface="Calibri" panose="020F0502020204030204" pitchFamily="34" charset="0"/>
                <a:cs typeface="Calibri" panose="020F0502020204030204" pitchFamily="34" charset="0"/>
              </a:rPr>
              <a:t>f)	 pravilno delovanje ročnega proženja lovilnih  zavor v mirovanju in stikal lovilnih zavor;</a:t>
            </a:r>
          </a:p>
          <a:p>
            <a:pPr marL="534988" indent="-534988" algn="just"/>
            <a:r>
              <a:rPr lang="sl-SI" sz="3200" dirty="0">
                <a:solidFill>
                  <a:schemeClr val="tx1"/>
                </a:solidFill>
                <a:latin typeface="Calibri" panose="020F0502020204030204" pitchFamily="34" charset="0"/>
                <a:cs typeface="Calibri" panose="020F0502020204030204" pitchFamily="34" charset="0"/>
              </a:rPr>
              <a:t>g)	 delovanje mehansko delujočih varnostnih naprav na postajah;</a:t>
            </a:r>
          </a:p>
          <a:p>
            <a:pPr marL="514350" indent="-514350" algn="just">
              <a:buAutoNum type="alphaLcParenR" startAt="4"/>
            </a:pPr>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0576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marL="446088" indent="-446088" algn="just"/>
            <a:r>
              <a:rPr lang="sl-SI" sz="3200" dirty="0">
                <a:solidFill>
                  <a:schemeClr val="tx1"/>
                </a:solidFill>
                <a:latin typeface="Calibri" panose="020F0502020204030204" pitchFamily="34" charset="0"/>
                <a:cs typeface="Calibri" panose="020F0502020204030204" pitchFamily="34" charset="0"/>
              </a:rPr>
              <a:t>h)	 stanje akumulatorjev (baterij);</a:t>
            </a:r>
          </a:p>
          <a:p>
            <a:pPr marL="446088" indent="-446088" algn="just"/>
            <a:endParaRPr lang="sl-SI" sz="3200" dirty="0">
              <a:solidFill>
                <a:schemeClr val="tx1"/>
              </a:solidFill>
              <a:latin typeface="Calibri" panose="020F0502020204030204" pitchFamily="34" charset="0"/>
              <a:cs typeface="Calibri" panose="020F0502020204030204" pitchFamily="34" charset="0"/>
            </a:endParaRPr>
          </a:p>
          <a:p>
            <a:pPr marL="446088" indent="-446088" algn="just"/>
            <a:r>
              <a:rPr lang="sl-SI" sz="3200" dirty="0">
                <a:solidFill>
                  <a:schemeClr val="tx1"/>
                </a:solidFill>
                <a:latin typeface="Calibri" panose="020F0502020204030204" pitchFamily="34" charset="0"/>
                <a:cs typeface="Calibri" panose="020F0502020204030204" pitchFamily="34" charset="0"/>
              </a:rPr>
              <a:t>i)	skladiščenje opreme za obratovanje in nadomestnih delov; </a:t>
            </a:r>
          </a:p>
          <a:p>
            <a:pPr marL="446088" indent="-446088" algn="just"/>
            <a:endParaRPr lang="sl-SI" sz="3200" dirty="0">
              <a:solidFill>
                <a:schemeClr val="tx1"/>
              </a:solidFill>
              <a:latin typeface="Calibri" panose="020F0502020204030204" pitchFamily="34" charset="0"/>
              <a:cs typeface="Calibri" panose="020F0502020204030204" pitchFamily="34" charset="0"/>
            </a:endParaRPr>
          </a:p>
          <a:p>
            <a:pPr marL="446088" indent="-446088" algn="just"/>
            <a:r>
              <a:rPr lang="sl-SI" sz="3200" dirty="0">
                <a:solidFill>
                  <a:schemeClr val="tx1"/>
                </a:solidFill>
                <a:latin typeface="Calibri" panose="020F0502020204030204" pitchFamily="34" charset="0"/>
                <a:cs typeface="Calibri" panose="020F0502020204030204" pitchFamily="34" charset="0"/>
              </a:rPr>
              <a:t>j)	zunanje stanje opreme za varstvo pred požarom; </a:t>
            </a:r>
          </a:p>
          <a:p>
            <a:pPr marL="446088" indent="-446088" algn="just"/>
            <a:endParaRPr lang="sl-SI" sz="3200" dirty="0">
              <a:solidFill>
                <a:schemeClr val="tx1"/>
              </a:solidFill>
              <a:latin typeface="Calibri" panose="020F0502020204030204" pitchFamily="34" charset="0"/>
              <a:cs typeface="Calibri" panose="020F0502020204030204" pitchFamily="34" charset="0"/>
            </a:endParaRPr>
          </a:p>
          <a:p>
            <a:pPr marL="446088" indent="-446088" algn="just"/>
            <a:r>
              <a:rPr lang="sl-SI" sz="3200" dirty="0">
                <a:solidFill>
                  <a:schemeClr val="tx1"/>
                </a:solidFill>
                <a:latin typeface="Calibri" panose="020F0502020204030204" pitchFamily="34" charset="0"/>
                <a:cs typeface="Calibri" panose="020F0502020204030204" pitchFamily="34" charset="0"/>
              </a:rPr>
              <a:t>k)	čistost notranjosti </a:t>
            </a:r>
            <a:r>
              <a:rPr lang="sl-SI" sz="3200" dirty="0" err="1">
                <a:solidFill>
                  <a:schemeClr val="tx1"/>
                </a:solidFill>
                <a:latin typeface="Calibri" panose="020F0502020204030204" pitchFamily="34" charset="0"/>
                <a:cs typeface="Calibri" panose="020F0502020204030204" pitchFamily="34" charset="0"/>
              </a:rPr>
              <a:t>krmiljnih</a:t>
            </a:r>
            <a:r>
              <a:rPr lang="sl-SI" sz="3200" dirty="0">
                <a:solidFill>
                  <a:schemeClr val="tx1"/>
                </a:solidFill>
                <a:latin typeface="Calibri" panose="020F0502020204030204" pitchFamily="34" charset="0"/>
                <a:cs typeface="Calibri" panose="020F0502020204030204" pitchFamily="34" charset="0"/>
              </a:rPr>
              <a:t> omar.</a:t>
            </a:r>
          </a:p>
        </p:txBody>
      </p:sp>
    </p:spTree>
    <p:extLst>
      <p:ext uri="{BB962C8B-B14F-4D97-AF65-F5344CB8AC3E}">
        <p14:creationId xmlns:p14="http://schemas.microsoft.com/office/powerpoint/2010/main" val="1888061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algn="just"/>
            <a:r>
              <a:rPr lang="sl-SI" sz="3200" dirty="0">
                <a:solidFill>
                  <a:schemeClr val="tx1"/>
                </a:solidFill>
                <a:latin typeface="Calibri" panose="020F0502020204030204" pitchFamily="34" charset="0"/>
                <a:cs typeface="Calibri" panose="020F0502020204030204" pitchFamily="34" charset="0"/>
              </a:rPr>
              <a:t>6.3.4	 Pregled v primeru prekinjenega obratovanja</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Pri prekinjenem obratovanju periodični pregledi med </a:t>
            </a:r>
            <a:r>
              <a:rPr lang="sl-SI" sz="3200" dirty="0" err="1">
                <a:solidFill>
                  <a:schemeClr val="tx1"/>
                </a:solidFill>
                <a:latin typeface="Calibri" panose="020F0502020204030204" pitchFamily="34" charset="0"/>
                <a:cs typeface="Calibri" panose="020F0502020204030204" pitchFamily="34" charset="0"/>
              </a:rPr>
              <a:t>neobratovanjem</a:t>
            </a:r>
            <a:r>
              <a:rPr lang="sl-SI" sz="3200" dirty="0">
                <a:solidFill>
                  <a:schemeClr val="tx1"/>
                </a:solidFill>
                <a:latin typeface="Calibri" panose="020F0502020204030204" pitchFamily="34" charset="0"/>
                <a:cs typeface="Calibri" panose="020F0502020204030204" pitchFamily="34" charset="0"/>
              </a:rPr>
              <a:t> niso potrebni. Te neizvedene periodične preglede je treba izvesti pred ponovnim obratovanjem.</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792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508827"/>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Pravne podlage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518250"/>
            <a:ext cx="7766936" cy="4830924"/>
          </a:xfrm>
        </p:spPr>
        <p:txBody>
          <a:bodyPr>
            <a:normAutofit/>
          </a:bodyPr>
          <a:lstStyle/>
          <a:p>
            <a:pPr marL="360360" lvl="0" indent="-172080" algn="l"/>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Predpisi Slovenije:</a:t>
            </a:r>
          </a:p>
          <a:p>
            <a:pPr marL="360360" lvl="0" indent="-172080" algn="l"/>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l"/>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Zakon o žičniških napravah za prevoz oseb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(ZŽNPO - Ur. list RS št. 126/03, 56/13, 33/14 in 200/20) </a:t>
            </a:r>
          </a:p>
          <a:p>
            <a:pPr marL="360360" lvl="0" indent="-172080" algn="l"/>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l"/>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podzakonski akti</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sprejeti na osnovi ZŽNPO</a:t>
            </a:r>
          </a:p>
          <a:p>
            <a:pPr marL="360360" lvl="0" indent="-172080" algn="l"/>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l"/>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 standardi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SIST EN</a:t>
            </a:r>
          </a:p>
          <a:p>
            <a:pPr algn="l"/>
            <a:endParaRPr lang="sl-SI" sz="2400" dirty="0"/>
          </a:p>
        </p:txBody>
      </p:sp>
    </p:spTree>
    <p:extLst>
      <p:ext uri="{BB962C8B-B14F-4D97-AF65-F5344CB8AC3E}">
        <p14:creationId xmlns:p14="http://schemas.microsoft.com/office/powerpoint/2010/main" val="1188389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6.3.5	 Letni pregledi</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6.3.5.1	 Splošno</a:t>
            </a:r>
          </a:p>
          <a:p>
            <a:pPr algn="just"/>
            <a:r>
              <a:rPr lang="sl-SI" sz="3200" dirty="0">
                <a:solidFill>
                  <a:schemeClr val="tx1"/>
                </a:solidFill>
                <a:latin typeface="Calibri" panose="020F0502020204030204" pitchFamily="34" charset="0"/>
                <a:cs typeface="Calibri" panose="020F0502020204030204" pitchFamily="34" charset="0"/>
              </a:rPr>
              <a:t>Naprava mora biti v celoti pregledana vsaj enkrat letno. Pri tem je treba poleg mesečnih pregledov še posebej izvesti naslednje preglede.</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133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85000" lnSpcReduction="20000"/>
          </a:bodyPr>
          <a:lstStyle/>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6.3.5.2	 Gradbeni inženirski objekti</a:t>
            </a:r>
          </a:p>
          <a:p>
            <a:pPr algn="just"/>
            <a:r>
              <a:rPr lang="sl-SI" sz="3200" dirty="0">
                <a:solidFill>
                  <a:schemeClr val="tx1"/>
                </a:solidFill>
                <a:latin typeface="Calibri" panose="020F0502020204030204" pitchFamily="34" charset="0"/>
                <a:cs typeface="Calibri" panose="020F0502020204030204" pitchFamily="34" charset="0"/>
              </a:rPr>
              <a:t>Vse gradbene inženirske objekte ter njihove dele je treba vizualno pregledati, ali so poškodovani, ker bi to lahko vplivalo na njihovo nosilnost ali uporabnost. Zlasti je treba pregledati naslednje:</a:t>
            </a:r>
          </a:p>
          <a:p>
            <a:pPr marL="446088" indent="-446088" algn="just"/>
            <a:r>
              <a:rPr lang="sl-SI" sz="3200" dirty="0">
                <a:solidFill>
                  <a:schemeClr val="tx1"/>
                </a:solidFill>
                <a:latin typeface="Calibri" panose="020F0502020204030204" pitchFamily="34" charset="0"/>
                <a:cs typeface="Calibri" panose="020F0502020204030204" pitchFamily="34" charset="0"/>
              </a:rPr>
              <a:t>a)	armiranobetonske konstrukcije glede razpok, rje, vlažnih mest, nabiranja soli na površini, izpostavljene armature, odstopanja in luščenja betona;</a:t>
            </a:r>
          </a:p>
          <a:p>
            <a:pPr marL="446088" indent="-446088" algn="just"/>
            <a:r>
              <a:rPr lang="sl-SI" sz="3200" dirty="0">
                <a:solidFill>
                  <a:schemeClr val="tx1"/>
                </a:solidFill>
                <a:latin typeface="Calibri" panose="020F0502020204030204" pitchFamily="34" charset="0"/>
                <a:cs typeface="Calibri" panose="020F0502020204030204" pitchFamily="34" charset="0"/>
              </a:rPr>
              <a:t>b)	jeklene konstrukcije glede razpok, posebej na zvarih, rje, deformacij, manjkajočih ali popuščenih vijakov in kovic, popuščenih spojev in pomanjkljivega odvajanja vode;</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6300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lnSpcReduction="10000"/>
          </a:bodyPr>
          <a:lstStyle/>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6.3.5.2	 Gradbeni inženirski objekti</a:t>
            </a:r>
          </a:p>
          <a:p>
            <a:pPr marL="446088" indent="-446088" algn="just"/>
            <a:r>
              <a:rPr lang="sl-SI" sz="3200" dirty="0">
                <a:solidFill>
                  <a:schemeClr val="tx1"/>
                </a:solidFill>
                <a:latin typeface="Calibri" panose="020F0502020204030204" pitchFamily="34" charset="0"/>
                <a:cs typeface="Calibri" panose="020F0502020204030204" pitchFamily="34" charset="0"/>
              </a:rPr>
              <a:t>c)	lesene konstrukcije glede znakov trohnenja, lesnih škodljivcev, razmikov pri zlepljenih spojih in zrahljanih spojnih mest;</a:t>
            </a:r>
          </a:p>
          <a:p>
            <a:pPr marL="446088" indent="-446088" algn="just"/>
            <a:r>
              <a:rPr lang="sl-SI" sz="3200" dirty="0">
                <a:solidFill>
                  <a:schemeClr val="tx1"/>
                </a:solidFill>
                <a:latin typeface="Calibri" panose="020F0502020204030204" pitchFamily="34" charset="0"/>
                <a:cs typeface="Calibri" panose="020F0502020204030204" pitchFamily="34" charset="0"/>
              </a:rPr>
              <a:t>d)	temelje glede posedanja, premikanja in zasukov ter pomanjkljivega odvajanja vode; pri betonskih temeljih tudi glede poškodb  navedenih v točki  a);</a:t>
            </a:r>
          </a:p>
          <a:p>
            <a:pPr marL="446088" indent="-446088" algn="just"/>
            <a:r>
              <a:rPr lang="sl-SI" sz="3200" dirty="0">
                <a:solidFill>
                  <a:schemeClr val="tx1"/>
                </a:solidFill>
                <a:latin typeface="Calibri" panose="020F0502020204030204" pitchFamily="34" charset="0"/>
                <a:cs typeface="Calibri" panose="020F0502020204030204" pitchFamily="34" charset="0"/>
              </a:rPr>
              <a:t>e)	sidrne vijake glede poškodbe protikorozijske zaščite, popuščenih matic in deformacij;</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744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77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6.3.5.3	 Mehanska oprema</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Vizualni pregled in preskus delovanja sta potrebna tudi za:</a:t>
            </a:r>
          </a:p>
          <a:p>
            <a:pPr marL="446088" indent="-446088" algn="just"/>
            <a:r>
              <a:rPr lang="sl-SI" sz="3200" dirty="0">
                <a:solidFill>
                  <a:schemeClr val="tx1"/>
                </a:solidFill>
                <a:latin typeface="Calibri" panose="020F0502020204030204" pitchFamily="34" charset="0"/>
                <a:cs typeface="Calibri" panose="020F0502020204030204" pitchFamily="34" charset="0"/>
              </a:rPr>
              <a:t>a)	vse pogonske sisteme (glavni in pomožni pogon, zasilni pogon ali pogon za reševanje), vključno z vožnjo v najbolj neugodnih obratovalnih obremenitvenih pogojih;</a:t>
            </a:r>
          </a:p>
          <a:p>
            <a:pPr marL="446088" indent="-446088" algn="just"/>
            <a:r>
              <a:rPr lang="sl-SI" sz="3200" dirty="0">
                <a:solidFill>
                  <a:schemeClr val="tx1"/>
                </a:solidFill>
                <a:latin typeface="Calibri" panose="020F0502020204030204" pitchFamily="34" charset="0"/>
                <a:cs typeface="Calibri" panose="020F0502020204030204" pitchFamily="34" charset="0"/>
              </a:rPr>
              <a:t> b)	 vizualni pregled in preskus delovanja zavor pogonskih sistemov ob upoštevanju vseh ukazov za zaustavitev in vrst pogonskih sistemov z merjenjem zavornih razdalj in/ali časov, vključno z delovanjem v najbolj neugodnih obratovalnih obremenitvenih pogojih. Pri vlečnicah je ta pregled treba izvesti na  prazni napravi;</a:t>
            </a:r>
          </a:p>
          <a:p>
            <a:pPr marL="446088" indent="-446088" algn="just"/>
            <a:r>
              <a:rPr lang="sl-SI" sz="3200" dirty="0">
                <a:solidFill>
                  <a:schemeClr val="tx1"/>
                </a:solidFill>
                <a:latin typeface="Calibri" panose="020F0502020204030204" pitchFamily="34" charset="0"/>
                <a:cs typeface="Calibri" panose="020F0502020204030204" pitchFamily="34" charset="0"/>
              </a:rPr>
              <a:t>c)	 vizualni pregled in preskus delovanja napenjalnih naprav;</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8766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700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6.3.5.3	 Mehanska oprema</a:t>
            </a:r>
          </a:p>
          <a:p>
            <a:pPr algn="just"/>
            <a:endParaRPr lang="sl-SI" sz="3200" dirty="0">
              <a:solidFill>
                <a:schemeClr val="tx1"/>
              </a:solidFill>
              <a:latin typeface="Calibri" panose="020F0502020204030204" pitchFamily="34" charset="0"/>
              <a:cs typeface="Calibri" panose="020F0502020204030204" pitchFamily="34" charset="0"/>
            </a:endParaRPr>
          </a:p>
          <a:p>
            <a:pPr marL="534988" indent="-534988" algn="just"/>
            <a:r>
              <a:rPr lang="sl-SI" sz="3400" dirty="0">
                <a:solidFill>
                  <a:schemeClr val="tx1"/>
                </a:solidFill>
                <a:latin typeface="Calibri" panose="020F0502020204030204" pitchFamily="34" charset="0"/>
                <a:cs typeface="Calibri" panose="020F0502020204030204" pitchFamily="34" charset="0"/>
              </a:rPr>
              <a:t>d)	 pregled naprav za naleganje in vodenje vrvi, kot so kolesa kolesnih baterij, kolesne baterije,  vrvna kolesa, vrvni čevlji, vodilne verige, navijalni bobni vitlov, naprave proti iztirjenju vrvi in zgornji ustroj prog vzpenjač, ter tudi gibljivost kolesnih baterij pri dvignjeni vrvi;</a:t>
            </a:r>
          </a:p>
          <a:p>
            <a:pPr marL="534988" indent="-534988" algn="just"/>
            <a:r>
              <a:rPr lang="sl-SI" sz="3400" dirty="0">
                <a:solidFill>
                  <a:schemeClr val="tx1"/>
                </a:solidFill>
                <a:latin typeface="Calibri" panose="020F0502020204030204" pitchFamily="34" charset="0"/>
                <a:cs typeface="Calibri" panose="020F0502020204030204" pitchFamily="34" charset="0"/>
              </a:rPr>
              <a:t>e)	 pregled mehanskih naprav v postajah, kot so vozne proge, mesta vklopov in izklopov vozil, naprave za pospeševanje, pojemanje in premikanje vozil v postajah, naprave za vzdrževanje razdalje med vozili, vstopni (tekoči) trakovi za potnike, naprave za zapiranje in odpiranje vozil, vodila vozil, naprave za garažiranje vozil;</a:t>
            </a:r>
          </a:p>
          <a:p>
            <a:pPr marL="534988" indent="-534988" algn="just"/>
            <a:r>
              <a:rPr lang="sl-SI" sz="3400" dirty="0">
                <a:solidFill>
                  <a:schemeClr val="tx1"/>
                </a:solidFill>
                <a:latin typeface="Calibri" panose="020F0502020204030204" pitchFamily="34" charset="0"/>
                <a:cs typeface="Calibri" panose="020F0502020204030204" pitchFamily="34" charset="0"/>
              </a:rPr>
              <a:t>f)	 vizualni pregled in kontrole delovanja opreme, ki se uporablja za zaščito delavcev.</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51956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6.3.5.4	 Vozila in vlačila</a:t>
            </a:r>
          </a:p>
          <a:p>
            <a:pPr marL="446088" indent="-446088" algn="just"/>
            <a:r>
              <a:rPr lang="sl-SI" sz="3200" dirty="0">
                <a:solidFill>
                  <a:schemeClr val="tx1"/>
                </a:solidFill>
                <a:latin typeface="Calibri" panose="020F0502020204030204" pitchFamily="34" charset="0"/>
                <a:cs typeface="Calibri" panose="020F0502020204030204" pitchFamily="34" charset="0"/>
              </a:rPr>
              <a:t>a)	vizualni pregled vseh delov vozil ali vlačil;</a:t>
            </a:r>
          </a:p>
          <a:p>
            <a:pPr marL="446088" indent="-446088" algn="just"/>
            <a:r>
              <a:rPr lang="sl-SI" sz="3200" dirty="0">
                <a:solidFill>
                  <a:schemeClr val="tx1"/>
                </a:solidFill>
                <a:latin typeface="Calibri" panose="020F0502020204030204" pitchFamily="34" charset="0"/>
                <a:cs typeface="Calibri" panose="020F0502020204030204" pitchFamily="34" charset="0"/>
              </a:rPr>
              <a:t>b)	vizualni pregled </a:t>
            </a:r>
            <a:r>
              <a:rPr lang="sl-SI" sz="3200" dirty="0" err="1">
                <a:solidFill>
                  <a:schemeClr val="tx1"/>
                </a:solidFill>
                <a:latin typeface="Calibri" panose="020F0502020204030204" pitchFamily="34" charset="0"/>
                <a:cs typeface="Calibri" panose="020F0502020204030204" pitchFamily="34" charset="0"/>
              </a:rPr>
              <a:t>prižemk</a:t>
            </a:r>
            <a:r>
              <a:rPr lang="sl-SI" sz="3200" dirty="0">
                <a:solidFill>
                  <a:schemeClr val="tx1"/>
                </a:solidFill>
                <a:latin typeface="Calibri" panose="020F0502020204030204" pitchFamily="34" charset="0"/>
                <a:cs typeface="Calibri" panose="020F0502020204030204" pitchFamily="34" charset="0"/>
              </a:rPr>
              <a:t> krožnih žičnic in vlečnic v razstavljenem stanju in funkcionalni pregled ponovno  sestavljenih </a:t>
            </a:r>
            <a:r>
              <a:rPr lang="sl-SI" sz="3200" dirty="0" err="1">
                <a:solidFill>
                  <a:schemeClr val="tx1"/>
                </a:solidFill>
                <a:latin typeface="Calibri" panose="020F0502020204030204" pitchFamily="34" charset="0"/>
                <a:cs typeface="Calibri" panose="020F0502020204030204" pitchFamily="34" charset="0"/>
              </a:rPr>
              <a:t>prižemk</a:t>
            </a:r>
            <a:r>
              <a:rPr lang="sl-SI" sz="3200" dirty="0">
                <a:solidFill>
                  <a:schemeClr val="tx1"/>
                </a:solidFill>
                <a:latin typeface="Calibri" panose="020F0502020204030204" pitchFamily="34" charset="0"/>
                <a:cs typeface="Calibri" panose="020F0502020204030204" pitchFamily="34" charset="0"/>
              </a:rPr>
              <a:t>. Ti pregledi morajo zajemati letno najmanj 5 % </a:t>
            </a:r>
            <a:r>
              <a:rPr lang="sl-SI" sz="3200" dirty="0" err="1">
                <a:solidFill>
                  <a:schemeClr val="tx1"/>
                </a:solidFill>
                <a:latin typeface="Calibri" panose="020F0502020204030204" pitchFamily="34" charset="0"/>
                <a:cs typeface="Calibri" panose="020F0502020204030204" pitchFamily="34" charset="0"/>
              </a:rPr>
              <a:t>prižemk</a:t>
            </a:r>
            <a:r>
              <a:rPr lang="sl-SI" sz="3200" dirty="0">
                <a:solidFill>
                  <a:schemeClr val="tx1"/>
                </a:solidFill>
                <a:latin typeface="Calibri" panose="020F0502020204030204" pitchFamily="34" charset="0"/>
                <a:cs typeface="Calibri" panose="020F0502020204030204" pitchFamily="34" charset="0"/>
              </a:rPr>
              <a:t> oziroma najmanj 2 </a:t>
            </a:r>
            <a:r>
              <a:rPr lang="sl-SI" sz="3200" dirty="0" err="1">
                <a:solidFill>
                  <a:schemeClr val="tx1"/>
                </a:solidFill>
                <a:latin typeface="Calibri" panose="020F0502020204030204" pitchFamily="34" charset="0"/>
                <a:cs typeface="Calibri" panose="020F0502020204030204" pitchFamily="34" charset="0"/>
              </a:rPr>
              <a:t>prižemki</a:t>
            </a:r>
            <a:r>
              <a:rPr lang="sl-SI" sz="3200" dirty="0">
                <a:solidFill>
                  <a:schemeClr val="tx1"/>
                </a:solidFill>
                <a:latin typeface="Calibri" panose="020F0502020204030204" pitchFamily="34" charset="0"/>
                <a:cs typeface="Calibri" panose="020F0502020204030204" pitchFamily="34" charset="0"/>
              </a:rPr>
              <a:t>. Vsako </a:t>
            </a:r>
            <a:r>
              <a:rPr lang="sl-SI" sz="3200" dirty="0" err="1">
                <a:solidFill>
                  <a:schemeClr val="tx1"/>
                </a:solidFill>
                <a:latin typeface="Calibri" panose="020F0502020204030204" pitchFamily="34" charset="0"/>
                <a:cs typeface="Calibri" panose="020F0502020204030204" pitchFamily="34" charset="0"/>
              </a:rPr>
              <a:t>prižemko</a:t>
            </a:r>
            <a:r>
              <a:rPr lang="sl-SI" sz="3200" dirty="0">
                <a:solidFill>
                  <a:schemeClr val="tx1"/>
                </a:solidFill>
                <a:latin typeface="Calibri" panose="020F0502020204030204" pitchFamily="34" charset="0"/>
                <a:cs typeface="Calibri" panose="020F0502020204030204" pitchFamily="34" charset="0"/>
              </a:rPr>
              <a:t> je treba v 5 letih ali po 10.000 obratovalnih urah pregledati najmanj enkrat;</a:t>
            </a:r>
          </a:p>
          <a:p>
            <a:pPr marL="446088" indent="-446088" algn="just"/>
            <a:r>
              <a:rPr lang="sl-SI" sz="3200" dirty="0">
                <a:solidFill>
                  <a:schemeClr val="tx1"/>
                </a:solidFill>
                <a:latin typeface="Calibri" panose="020F0502020204030204" pitchFamily="34" charset="0"/>
                <a:cs typeface="Calibri" panose="020F0502020204030204" pitchFamily="34" charset="0"/>
              </a:rPr>
              <a:t>c)	Preskus najmanj 10 % </a:t>
            </a:r>
            <a:r>
              <a:rPr lang="sl-SI" sz="3200" dirty="0" err="1">
                <a:solidFill>
                  <a:schemeClr val="tx1"/>
                </a:solidFill>
                <a:latin typeface="Calibri" panose="020F0502020204030204" pitchFamily="34" charset="0"/>
                <a:cs typeface="Calibri" panose="020F0502020204030204" pitchFamily="34" charset="0"/>
              </a:rPr>
              <a:t>prižemk</a:t>
            </a:r>
            <a:r>
              <a:rPr lang="sl-SI" sz="3200" dirty="0">
                <a:solidFill>
                  <a:schemeClr val="tx1"/>
                </a:solidFill>
                <a:latin typeface="Calibri" panose="020F0502020204030204" pitchFamily="34" charset="0"/>
                <a:cs typeface="Calibri" panose="020F0502020204030204" pitchFamily="34" charset="0"/>
              </a:rPr>
              <a:t> krožnih in nihalnih žičnic na zdrs do dosežene najmanjše zdrsne sile. Vsako </a:t>
            </a:r>
            <a:r>
              <a:rPr lang="sl-SI" sz="3200" dirty="0" err="1">
                <a:solidFill>
                  <a:schemeClr val="tx1"/>
                </a:solidFill>
                <a:latin typeface="Calibri" panose="020F0502020204030204" pitchFamily="34" charset="0"/>
                <a:cs typeface="Calibri" panose="020F0502020204030204" pitchFamily="34" charset="0"/>
              </a:rPr>
              <a:t>prižemko</a:t>
            </a:r>
            <a:r>
              <a:rPr lang="sl-SI" sz="3200" dirty="0">
                <a:solidFill>
                  <a:schemeClr val="tx1"/>
                </a:solidFill>
                <a:latin typeface="Calibri" panose="020F0502020204030204" pitchFamily="34" charset="0"/>
                <a:cs typeface="Calibri" panose="020F0502020204030204" pitchFamily="34" charset="0"/>
              </a:rPr>
              <a:t> je treba v 10 letih najmanj enkrat preskusiti na zdrs;</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03987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6.3.5.4	 Vozila in vlačila</a:t>
            </a:r>
          </a:p>
          <a:p>
            <a:pPr marL="446088" indent="-446088" algn="just"/>
            <a:r>
              <a:rPr lang="sl-SI" sz="3200" dirty="0">
                <a:solidFill>
                  <a:schemeClr val="tx1"/>
                </a:solidFill>
                <a:latin typeface="Calibri" panose="020F0502020204030204" pitchFamily="34" charset="0"/>
                <a:cs typeface="Calibri" panose="020F0502020204030204" pitchFamily="34" charset="0"/>
              </a:rPr>
              <a:t>d)	merjenje </a:t>
            </a:r>
            <a:r>
              <a:rPr lang="sl-SI" sz="3200" dirty="0" err="1">
                <a:solidFill>
                  <a:schemeClr val="tx1"/>
                </a:solidFill>
                <a:latin typeface="Calibri" panose="020F0502020204030204" pitchFamily="34" charset="0"/>
                <a:cs typeface="Calibri" panose="020F0502020204030204" pitchFamily="34" charset="0"/>
              </a:rPr>
              <a:t>prižemne</a:t>
            </a:r>
            <a:r>
              <a:rPr lang="sl-SI" sz="3200" dirty="0">
                <a:solidFill>
                  <a:schemeClr val="tx1"/>
                </a:solidFill>
                <a:latin typeface="Calibri" panose="020F0502020204030204" pitchFamily="34" charset="0"/>
                <a:cs typeface="Calibri" panose="020F0502020204030204" pitchFamily="34" charset="0"/>
              </a:rPr>
              <a:t> sile vseh </a:t>
            </a:r>
            <a:r>
              <a:rPr lang="sl-SI" sz="3200" dirty="0" err="1">
                <a:solidFill>
                  <a:schemeClr val="tx1"/>
                </a:solidFill>
                <a:latin typeface="Calibri" panose="020F0502020204030204" pitchFamily="34" charset="0"/>
                <a:cs typeface="Calibri" panose="020F0502020204030204" pitchFamily="34" charset="0"/>
              </a:rPr>
              <a:t>prižemk</a:t>
            </a:r>
            <a:r>
              <a:rPr lang="sl-SI" sz="3200" dirty="0">
                <a:solidFill>
                  <a:schemeClr val="tx1"/>
                </a:solidFill>
                <a:latin typeface="Calibri" panose="020F0502020204030204" pitchFamily="34" charset="0"/>
                <a:cs typeface="Calibri" panose="020F0502020204030204" pitchFamily="34" charset="0"/>
              </a:rPr>
              <a:t>, ki delujejo na principu teže;</a:t>
            </a:r>
          </a:p>
          <a:p>
            <a:pPr marL="446088" indent="-446088" algn="just"/>
            <a:r>
              <a:rPr lang="sl-SI" sz="3200" dirty="0">
                <a:solidFill>
                  <a:schemeClr val="tx1"/>
                </a:solidFill>
                <a:latin typeface="Calibri" panose="020F0502020204030204" pitchFamily="34" charset="0"/>
                <a:cs typeface="Calibri" panose="020F0502020204030204" pitchFamily="34" charset="0"/>
              </a:rPr>
              <a:t>e)	funkcionalni preskus vrat vozil, premičnih pokrovov in zapiral ter njihovih naprav za  zapiranje in zaklepanje ali navijalnih bobnov;</a:t>
            </a:r>
          </a:p>
          <a:p>
            <a:pPr marL="446088" indent="-446088" algn="just"/>
            <a:r>
              <a:rPr lang="sl-SI" sz="3200" dirty="0">
                <a:solidFill>
                  <a:schemeClr val="tx1"/>
                </a:solidFill>
                <a:latin typeface="Calibri" panose="020F0502020204030204" pitchFamily="34" charset="0"/>
                <a:cs typeface="Calibri" panose="020F0502020204030204" pitchFamily="34" charset="0"/>
              </a:rPr>
              <a:t>f)	preskus naprav za merjenje teže ali štetje potnikov;</a:t>
            </a:r>
          </a:p>
          <a:p>
            <a:pPr marL="446088" indent="-446088" algn="just"/>
            <a:r>
              <a:rPr lang="sl-SI" sz="3200" dirty="0">
                <a:solidFill>
                  <a:schemeClr val="tx1"/>
                </a:solidFill>
                <a:latin typeface="Calibri" panose="020F0502020204030204" pitchFamily="34" charset="0"/>
                <a:cs typeface="Calibri" panose="020F0502020204030204" pitchFamily="34" charset="0"/>
              </a:rPr>
              <a:t>g)	preskus samodejnega proženja lovilne zavore, ki je posledica ohlapne vrvi v mirovanju naprave, preostale vlečne sile v vrvi v trenutku proženja lovilne zavore in odpornosti lovilne zavore proti  zdrsu.</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2170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a:bodyPr>
          <a:lstStyle/>
          <a:p>
            <a:pPr algn="just"/>
            <a:r>
              <a:rPr lang="sl-SI" sz="3200" dirty="0">
                <a:solidFill>
                  <a:schemeClr val="tx1"/>
                </a:solidFill>
                <a:latin typeface="Calibri" panose="020F0502020204030204" pitchFamily="34" charset="0"/>
                <a:cs typeface="Calibri" panose="020F0502020204030204" pitchFamily="34" charset="0"/>
              </a:rPr>
              <a:t>6.3.5.5	 Električne inštalacije</a:t>
            </a:r>
          </a:p>
          <a:p>
            <a:pPr algn="just"/>
            <a:r>
              <a:rPr lang="sl-SI" sz="3200" dirty="0">
                <a:solidFill>
                  <a:schemeClr val="tx1"/>
                </a:solidFill>
                <a:latin typeface="Calibri" panose="020F0502020204030204" pitchFamily="34" charset="0"/>
                <a:cs typeface="Calibri" panose="020F0502020204030204" pitchFamily="34" charset="0"/>
              </a:rPr>
              <a:t>Pri pregledu električnih naprav (npr. srednje-in nizkonapetostnih naprav, ozemljitev in naprav za </a:t>
            </a:r>
          </a:p>
          <a:p>
            <a:pPr algn="just"/>
            <a:r>
              <a:rPr lang="sl-SI" sz="3200" dirty="0">
                <a:solidFill>
                  <a:schemeClr val="tx1"/>
                </a:solidFill>
                <a:latin typeface="Calibri" panose="020F0502020204030204" pitchFamily="34" charset="0"/>
                <a:cs typeface="Calibri" panose="020F0502020204030204" pitchFamily="34" charset="0"/>
              </a:rPr>
              <a:t>zaščito pred udarom strele) je treba upoštevati ustrezne nacionalne predpise:</a:t>
            </a:r>
          </a:p>
          <a:p>
            <a:pPr marL="534988" indent="-534988" algn="just"/>
            <a:r>
              <a:rPr lang="sl-SI" sz="3200" dirty="0">
                <a:solidFill>
                  <a:schemeClr val="tx1"/>
                </a:solidFill>
                <a:latin typeface="Calibri" panose="020F0502020204030204" pitchFamily="34" charset="0"/>
                <a:cs typeface="Calibri" panose="020F0502020204030204" pitchFamily="34" charset="0"/>
              </a:rPr>
              <a:t>a)	 pregled stanja v celoti in preskus delovanja vseh električnih naprav in instalacij;</a:t>
            </a:r>
          </a:p>
          <a:p>
            <a:pPr marL="534988" indent="-534988" algn="just"/>
            <a:r>
              <a:rPr lang="sl-SI" sz="3200" dirty="0">
                <a:solidFill>
                  <a:schemeClr val="tx1"/>
                </a:solidFill>
                <a:latin typeface="Calibri" panose="020F0502020204030204" pitchFamily="34" charset="0"/>
                <a:cs typeface="Calibri" panose="020F0502020204030204" pitchFamily="34" charset="0"/>
              </a:rPr>
              <a:t>b)	 pregled ozemljitev in naprav za zaščito pred prekoračitvijo toka, napetosti in udari strele.</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1639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850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6.3.5.6	 Varnostne funkcije in naprave ter naprave za opozarjanje</a:t>
            </a:r>
          </a:p>
          <a:p>
            <a:pPr algn="just"/>
            <a:endParaRPr lang="sl-SI" sz="3200" dirty="0">
              <a:solidFill>
                <a:schemeClr val="tx1"/>
              </a:solidFill>
              <a:latin typeface="Calibri" panose="020F0502020204030204" pitchFamily="34" charset="0"/>
              <a:cs typeface="Calibri" panose="020F0502020204030204" pitchFamily="34" charset="0"/>
            </a:endParaRPr>
          </a:p>
          <a:p>
            <a:pPr marL="446088" indent="-446088" algn="just"/>
            <a:r>
              <a:rPr lang="sl-SI" sz="3200" dirty="0">
                <a:solidFill>
                  <a:schemeClr val="tx1"/>
                </a:solidFill>
                <a:latin typeface="Calibri" panose="020F0502020204030204" pitchFamily="34" charset="0"/>
                <a:cs typeface="Calibri" panose="020F0502020204030204" pitchFamily="34" charset="0"/>
              </a:rPr>
              <a:t>a)	Funkcionalni preskus delovanja varnostnih funkcij in naprav ter tudi signalnih in telekomunikacijskih naprav;</a:t>
            </a:r>
          </a:p>
          <a:p>
            <a:pPr marL="446088" indent="-446088" algn="just"/>
            <a:r>
              <a:rPr lang="sl-SI" sz="3200" dirty="0">
                <a:solidFill>
                  <a:schemeClr val="tx1"/>
                </a:solidFill>
                <a:latin typeface="Calibri" panose="020F0502020204030204" pitchFamily="34" charset="0"/>
                <a:cs typeface="Calibri" panose="020F0502020204030204" pitchFamily="34" charset="0"/>
              </a:rPr>
              <a:t>b)	 Funkcionalni preskus geometrijsko nastavljivih  varnostnih naprav;</a:t>
            </a:r>
          </a:p>
          <a:p>
            <a:pPr marL="446088" indent="-446088" algn="just"/>
            <a:r>
              <a:rPr lang="sl-SI" sz="3200" dirty="0">
                <a:solidFill>
                  <a:schemeClr val="tx1"/>
                </a:solidFill>
                <a:latin typeface="Calibri" panose="020F0502020204030204" pitchFamily="34" charset="0"/>
                <a:cs typeface="Calibri" panose="020F0502020204030204" pitchFamily="34" charset="0"/>
              </a:rPr>
              <a:t>c)	Funkcionalni preskus delovanja naprav za javljanje napak v postajah, vozilih in na trasi;</a:t>
            </a:r>
          </a:p>
          <a:p>
            <a:pPr marL="446088" indent="-446088" algn="just"/>
            <a:r>
              <a:rPr lang="sl-SI" sz="3200" dirty="0">
                <a:solidFill>
                  <a:schemeClr val="tx1"/>
                </a:solidFill>
                <a:latin typeface="Calibri" panose="020F0502020204030204" pitchFamily="34" charset="0"/>
                <a:cs typeface="Calibri" panose="020F0502020204030204" pitchFamily="34" charset="0"/>
              </a:rPr>
              <a:t>d)	preskus izolacijske upornosti na električno izoliranih vrveh;</a:t>
            </a:r>
          </a:p>
          <a:p>
            <a:pPr marL="446088" indent="-446088" algn="just"/>
            <a:r>
              <a:rPr lang="sl-SI" sz="3200" dirty="0">
                <a:solidFill>
                  <a:schemeClr val="tx1"/>
                </a:solidFill>
                <a:latin typeface="Calibri" panose="020F0502020204030204" pitchFamily="34" charset="0"/>
                <a:cs typeface="Calibri" panose="020F0502020204030204" pitchFamily="34" charset="0"/>
              </a:rPr>
              <a:t>e)	Funkcionalni preskus merilnikov hitrosti vetra.</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78920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algn="just"/>
            <a:r>
              <a:rPr lang="sl-SI" sz="3200" dirty="0">
                <a:solidFill>
                  <a:schemeClr val="tx1"/>
                </a:solidFill>
                <a:latin typeface="Calibri" panose="020F0502020204030204" pitchFamily="34" charset="0"/>
                <a:cs typeface="Calibri" panose="020F0502020204030204" pitchFamily="34" charset="0"/>
              </a:rPr>
              <a:t>6.3.5.7	 Premične naprave za reševanje</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Premične naprave za reševanje je treba vizualno pregledati in izvesti funkcionalni preskus delovanja. Funkcionalni preskus se lahko izvede v okviru vaje reševanja potnikov.</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952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163902"/>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Pravne podlage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fontScale="92500"/>
          </a:bodyPr>
          <a:lstStyle/>
          <a:p>
            <a:pPr marL="360360" lvl="0" indent="-172080" algn="l"/>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podzakonski akti:</a:t>
            </a:r>
          </a:p>
          <a:p>
            <a:pPr marL="360360" lvl="0" indent="-172080" algn="l"/>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Pravilnik o žičniških napravah za prevoz oseb</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(Ur. l. RS št. 36/2005, 106/2005, 57/2007 in 87/2011),</a:t>
            </a: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Pravilnik o žičnicah in vlečnicah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(Ur. l. SRS št. 7/84, 14/84, 16/87 in RS št. 6/97),</a:t>
            </a: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Pravilnik o tehničnih pregledih žičniških naprav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(Ur. l. RS št. 63/2011, 63/2012, 59/2013, 72/2014 in 116/2020),</a:t>
            </a: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Pravilnik o strokovnem usposabljanju osebja za obratovanje žičniških naprav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(Ur. l. RS št. 111/2006, 29/2007, 13/2008, 7/2009, 47/17, 62/19 in 90/21),</a:t>
            </a: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Pravilnik o zdravstvenih pogojih osebja, ki opravlja dela na žičniških napravah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(Ur. l. RS št. 26/16) </a:t>
            </a:r>
          </a:p>
          <a:p>
            <a:pPr algn="l"/>
            <a:endParaRPr lang="sl-SI" sz="2400" dirty="0"/>
          </a:p>
        </p:txBody>
      </p:sp>
    </p:spTree>
    <p:extLst>
      <p:ext uri="{BB962C8B-B14F-4D97-AF65-F5344CB8AC3E}">
        <p14:creationId xmlns:p14="http://schemas.microsoft.com/office/powerpoint/2010/main" val="255160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algn="just"/>
            <a:r>
              <a:rPr lang="sl-SI" sz="3200" dirty="0">
                <a:solidFill>
                  <a:schemeClr val="tx1"/>
                </a:solidFill>
                <a:latin typeface="Calibri" panose="020F0502020204030204" pitchFamily="34" charset="0"/>
                <a:cs typeface="Calibri" panose="020F0502020204030204" pitchFamily="34" charset="0"/>
              </a:rPr>
              <a:t>6.3.5.8	 Ostala oprema in njeni deli</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Kontrola stanja in celovitosti opreme in njenih delov:</a:t>
            </a:r>
          </a:p>
          <a:p>
            <a:pPr algn="just"/>
            <a:r>
              <a:rPr lang="sl-SI" sz="3200" dirty="0">
                <a:solidFill>
                  <a:schemeClr val="tx1"/>
                </a:solidFill>
                <a:latin typeface="Calibri" panose="020F0502020204030204" pitchFamily="34" charset="0"/>
                <a:cs typeface="Calibri" panose="020F0502020204030204" pitchFamily="34" charset="0"/>
              </a:rPr>
              <a:t>a)	konstrukcij za zaščito pred plazovi;</a:t>
            </a:r>
          </a:p>
          <a:p>
            <a:pPr algn="just"/>
            <a:r>
              <a:rPr lang="sl-SI" sz="3200" dirty="0">
                <a:solidFill>
                  <a:schemeClr val="tx1"/>
                </a:solidFill>
                <a:latin typeface="Calibri" panose="020F0502020204030204" pitchFamily="34" charset="0"/>
                <a:cs typeface="Calibri" panose="020F0502020204030204" pitchFamily="34" charset="0"/>
              </a:rPr>
              <a:t>b)	 lovilnih mrež;</a:t>
            </a:r>
          </a:p>
          <a:p>
            <a:pPr algn="just"/>
            <a:r>
              <a:rPr lang="sl-SI" sz="3200" dirty="0">
                <a:solidFill>
                  <a:schemeClr val="tx1"/>
                </a:solidFill>
                <a:latin typeface="Calibri" panose="020F0502020204030204" pitchFamily="34" charset="0"/>
                <a:cs typeface="Calibri" panose="020F0502020204030204" pitchFamily="34" charset="0"/>
              </a:rPr>
              <a:t>c)	 razpoložljivih nadomestnih delov;</a:t>
            </a:r>
          </a:p>
          <a:p>
            <a:pPr algn="just"/>
            <a:r>
              <a:rPr lang="sl-SI" sz="3200" dirty="0">
                <a:solidFill>
                  <a:schemeClr val="tx1"/>
                </a:solidFill>
                <a:latin typeface="Calibri" panose="020F0502020204030204" pitchFamily="34" charset="0"/>
                <a:cs typeface="Calibri" panose="020F0502020204030204" pitchFamily="34" charset="0"/>
              </a:rPr>
              <a:t>d)	 opreme za prvo pomoč; </a:t>
            </a:r>
          </a:p>
          <a:p>
            <a:pPr algn="just"/>
            <a:r>
              <a:rPr lang="sl-SI" sz="3200" dirty="0">
                <a:solidFill>
                  <a:schemeClr val="tx1"/>
                </a:solidFill>
                <a:latin typeface="Calibri" panose="020F0502020204030204" pitchFamily="34" charset="0"/>
                <a:cs typeface="Calibri" panose="020F0502020204030204" pitchFamily="34" charset="0"/>
              </a:rPr>
              <a:t>e)	 posebnih orodij za žičniške naprave.</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48953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algn="just"/>
            <a:r>
              <a:rPr lang="sl-SI" sz="3200" dirty="0">
                <a:solidFill>
                  <a:schemeClr val="tx1"/>
                </a:solidFill>
                <a:latin typeface="Calibri" panose="020F0502020204030204" pitchFamily="34" charset="0"/>
                <a:cs typeface="Calibri" panose="020F0502020204030204" pitchFamily="34" charset="0"/>
              </a:rPr>
              <a:t>6.3.5.8	 Ostala oprema in njeni deli</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Poleg navedenega je treba nadzorovati stanje, celovitost in, če je potrebno, delovanje:</a:t>
            </a:r>
          </a:p>
          <a:p>
            <a:pPr algn="just"/>
            <a:endParaRPr lang="sl-SI" sz="3200" dirty="0">
              <a:solidFill>
                <a:schemeClr val="tx1"/>
              </a:solidFill>
              <a:latin typeface="Calibri" panose="020F0502020204030204" pitchFamily="34" charset="0"/>
              <a:cs typeface="Calibri" panose="020F0502020204030204" pitchFamily="34" charset="0"/>
            </a:endParaRPr>
          </a:p>
          <a:p>
            <a:pPr marL="446088" indent="-446088" algn="just"/>
            <a:r>
              <a:rPr lang="sl-SI" sz="3200" dirty="0">
                <a:solidFill>
                  <a:schemeClr val="tx1"/>
                </a:solidFill>
                <a:latin typeface="Calibri" panose="020F0502020204030204" pitchFamily="34" charset="0"/>
                <a:cs typeface="Calibri" panose="020F0502020204030204" pitchFamily="34" charset="0"/>
              </a:rPr>
              <a:t>f)	opreme za zagotavljanje varnosti in zdravja pri delu;</a:t>
            </a:r>
          </a:p>
          <a:p>
            <a:pPr marL="446088" indent="-446088" algn="just"/>
            <a:r>
              <a:rPr lang="sl-SI" sz="3200" dirty="0">
                <a:solidFill>
                  <a:schemeClr val="tx1"/>
                </a:solidFill>
                <a:latin typeface="Calibri" panose="020F0502020204030204" pitchFamily="34" charset="0"/>
                <a:cs typeface="Calibri" panose="020F0502020204030204" pitchFamily="34" charset="0"/>
              </a:rPr>
              <a:t>h) opreme za varstvo pred požarom.</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9695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6.3.6 Večletni pregled</a:t>
            </a:r>
          </a:p>
          <a:p>
            <a:pPr algn="just"/>
            <a:r>
              <a:rPr lang="sl-SI" sz="3200" dirty="0">
                <a:solidFill>
                  <a:schemeClr val="tx1"/>
                </a:solidFill>
                <a:latin typeface="Calibri" panose="020F0502020204030204" pitchFamily="34" charset="0"/>
                <a:cs typeface="Calibri" panose="020F0502020204030204" pitchFamily="34" charset="0"/>
              </a:rPr>
              <a:t>Pri pregledu naslednjih gradbenih konstrukcij in njihovih delov je treba upoštevati ustrezne nacionalne predpise. Če ti ne obstajajo, je treba še posebej pregledati:</a:t>
            </a:r>
          </a:p>
          <a:p>
            <a:pPr marL="534988" indent="-534988" algn="just"/>
            <a:r>
              <a:rPr lang="sl-SI" sz="3200" dirty="0">
                <a:solidFill>
                  <a:schemeClr val="tx1"/>
                </a:solidFill>
                <a:latin typeface="Calibri" panose="020F0502020204030204" pitchFamily="34" charset="0"/>
                <a:cs typeface="Calibri" panose="020F0502020204030204" pitchFamily="34" charset="0"/>
              </a:rPr>
              <a:t>a)	 naključni preskus </a:t>
            </a:r>
            <a:r>
              <a:rPr lang="sl-SI" sz="3200" dirty="0" err="1">
                <a:solidFill>
                  <a:schemeClr val="tx1"/>
                </a:solidFill>
                <a:latin typeface="Calibri" panose="020F0502020204030204" pitchFamily="34" charset="0"/>
                <a:cs typeface="Calibri" panose="020F0502020204030204" pitchFamily="34" charset="0"/>
              </a:rPr>
              <a:t>privitosti</a:t>
            </a:r>
            <a:r>
              <a:rPr lang="sl-SI" sz="3200" dirty="0">
                <a:solidFill>
                  <a:schemeClr val="tx1"/>
                </a:solidFill>
                <a:latin typeface="Calibri" panose="020F0502020204030204" pitchFamily="34" charset="0"/>
                <a:cs typeface="Calibri" panose="020F0502020204030204" pitchFamily="34" charset="0"/>
              </a:rPr>
              <a:t> vijakov vseh nosilnih konstrukcij vsaj vsakih 5 let;</a:t>
            </a:r>
          </a:p>
          <a:p>
            <a:pPr marL="534988" indent="-534988" algn="just"/>
            <a:r>
              <a:rPr lang="sl-SI" sz="3200" dirty="0">
                <a:solidFill>
                  <a:schemeClr val="tx1"/>
                </a:solidFill>
                <a:latin typeface="Calibri" panose="020F0502020204030204" pitchFamily="34" charset="0"/>
                <a:cs typeface="Calibri" panose="020F0502020204030204" pitchFamily="34" charset="0"/>
              </a:rPr>
              <a:t>b)	 pregled tunelov in galerij, ki ga izvede usposobljena oseba prvič v enem letu po prevzemu, nato pa vsakih 10 let, pri čemer lahko preglednik ta rok spremeni glede na stanje objekta za celotno gradbeno konstrukcijo ali za posamezne dele;</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764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SIST EN 1709:2019</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92500" lnSpcReduction="20000"/>
          </a:bodyPr>
          <a:lstStyle/>
          <a:p>
            <a:pPr algn="just"/>
            <a:r>
              <a:rPr lang="sl-SI" sz="3200" dirty="0">
                <a:solidFill>
                  <a:schemeClr val="tx1"/>
                </a:solidFill>
                <a:latin typeface="Calibri" panose="020F0502020204030204" pitchFamily="34" charset="0"/>
                <a:cs typeface="Calibri" panose="020F0502020204030204" pitchFamily="34" charset="0"/>
              </a:rPr>
              <a:t>6.3.6 Večletni pregled</a:t>
            </a:r>
          </a:p>
          <a:p>
            <a:pPr marL="534988" indent="-534988" algn="just"/>
            <a:r>
              <a:rPr lang="sl-SI" sz="3200" dirty="0">
                <a:solidFill>
                  <a:schemeClr val="tx1"/>
                </a:solidFill>
                <a:latin typeface="Calibri" panose="020F0502020204030204" pitchFamily="34" charset="0"/>
                <a:cs typeface="Calibri" panose="020F0502020204030204" pitchFamily="34" charset="0"/>
              </a:rPr>
              <a:t>c)	 pregled mostov, razen gradbenih konstrukcij, z razponom do 20 m in enostavno </a:t>
            </a:r>
            <a:r>
              <a:rPr lang="sl-SI" sz="3200" dirty="0" err="1">
                <a:solidFill>
                  <a:schemeClr val="tx1"/>
                </a:solidFill>
                <a:latin typeface="Calibri" panose="020F0502020204030204" pitchFamily="34" charset="0"/>
                <a:cs typeface="Calibri" panose="020F0502020204030204" pitchFamily="34" charset="0"/>
              </a:rPr>
              <a:t>statiko,ki</a:t>
            </a:r>
            <a:r>
              <a:rPr lang="sl-SI" sz="3200" dirty="0">
                <a:solidFill>
                  <a:schemeClr val="tx1"/>
                </a:solidFill>
                <a:latin typeface="Calibri" panose="020F0502020204030204" pitchFamily="34" charset="0"/>
                <a:cs typeface="Calibri" panose="020F0502020204030204" pitchFamily="34" charset="0"/>
              </a:rPr>
              <a:t> ga izvede usposobljena oseba, prvič v enem letu po prevzemu, nato vsakih 5 let, pri čemer lahko preglednik ta rok spremeni glede na stanje objekta za celotno gradbeno konstrukcijo ali za posamezne dele;</a:t>
            </a:r>
          </a:p>
          <a:p>
            <a:pPr marL="534988" indent="-534988" algn="just"/>
            <a:r>
              <a:rPr lang="sl-SI" sz="3200" dirty="0">
                <a:solidFill>
                  <a:schemeClr val="tx1"/>
                </a:solidFill>
                <a:latin typeface="Calibri" panose="020F0502020204030204" pitchFamily="34" charset="0"/>
                <a:cs typeface="Calibri" panose="020F0502020204030204" pitchFamily="34" charset="0"/>
              </a:rPr>
              <a:t>d)	pregled sider, ki ga izvede usposobljena oseba  najmanj vsakih 5 let, pri čemer lahko preglednik ta rok spremeni glede na ugotovitve prvega pregleda in vsakokratnih pregledov.</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11589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Posebni pregledi</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Določbe Priloge 3 Pravilnika o tehničnih pregledih žičniških naprav in točke 6.3.7 Posebni pregledi standarda SIST EN 1709 sta sedaj praktično enaki, tako da naj ne bi prihajalo do različnih interpretacij.</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05887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Vrvi</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a:bodyPr>
          <a:lstStyle/>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Pregledi vrvi:</a:t>
            </a:r>
          </a:p>
          <a:p>
            <a:pPr algn="just"/>
            <a:r>
              <a:rPr lang="sl-SI" sz="3200" dirty="0">
                <a:solidFill>
                  <a:schemeClr val="tx1"/>
                </a:solidFill>
                <a:latin typeface="Calibri" panose="020F0502020204030204" pitchFamily="34" charset="0"/>
                <a:cs typeface="Calibri" panose="020F0502020204030204" pitchFamily="34" charset="0"/>
              </a:rPr>
              <a:t> - </a:t>
            </a:r>
            <a:r>
              <a:rPr lang="sl-SI" sz="3200" dirty="0" err="1">
                <a:solidFill>
                  <a:schemeClr val="tx1"/>
                </a:solidFill>
                <a:latin typeface="Calibri" panose="020F0502020204030204" pitchFamily="34" charset="0"/>
                <a:cs typeface="Calibri" panose="020F0502020204030204" pitchFamily="34" charset="0"/>
              </a:rPr>
              <a:t>vizuelni</a:t>
            </a:r>
            <a:r>
              <a:rPr lang="sl-SI" sz="3200" dirty="0">
                <a:solidFill>
                  <a:schemeClr val="tx1"/>
                </a:solidFill>
                <a:latin typeface="Calibri" panose="020F0502020204030204" pitchFamily="34" charset="0"/>
                <a:cs typeface="Calibri" panose="020F0502020204030204" pitchFamily="34" charset="0"/>
              </a:rPr>
              <a:t> pregledi, </a:t>
            </a:r>
          </a:p>
          <a:p>
            <a:pPr algn="just"/>
            <a:r>
              <a:rPr lang="sl-SI" sz="3200" dirty="0">
                <a:solidFill>
                  <a:schemeClr val="tx1"/>
                </a:solidFill>
                <a:latin typeface="Calibri" panose="020F0502020204030204" pitchFamily="34" charset="0"/>
                <a:cs typeface="Calibri" panose="020F0502020204030204" pitchFamily="34" charset="0"/>
              </a:rPr>
              <a:t> - letni </a:t>
            </a:r>
            <a:r>
              <a:rPr lang="sl-SI" sz="3200" dirty="0" err="1">
                <a:solidFill>
                  <a:schemeClr val="tx1"/>
                </a:solidFill>
                <a:latin typeface="Calibri" panose="020F0502020204030204" pitchFamily="34" charset="0"/>
                <a:cs typeface="Calibri" panose="020F0502020204030204" pitchFamily="34" charset="0"/>
              </a:rPr>
              <a:t>vizuelni</a:t>
            </a:r>
            <a:r>
              <a:rPr lang="sl-SI" sz="3200" dirty="0">
                <a:solidFill>
                  <a:schemeClr val="tx1"/>
                </a:solidFill>
                <a:latin typeface="Calibri" panose="020F0502020204030204" pitchFamily="34" charset="0"/>
                <a:cs typeface="Calibri" panose="020F0502020204030204" pitchFamily="34" charset="0"/>
              </a:rPr>
              <a:t> pregled in merjenje vrvi,</a:t>
            </a:r>
          </a:p>
          <a:p>
            <a:pPr algn="just"/>
            <a:r>
              <a:rPr lang="sl-SI" sz="3200" dirty="0">
                <a:solidFill>
                  <a:schemeClr val="tx1"/>
                </a:solidFill>
                <a:latin typeface="Calibri" panose="020F0502020204030204" pitchFamily="34" charset="0"/>
                <a:cs typeface="Calibri" panose="020F0502020204030204" pitchFamily="34" charset="0"/>
              </a:rPr>
              <a:t> - magnetno induktivni pregledi.</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Napenjalne in povezovalne vrvi:</a:t>
            </a:r>
          </a:p>
          <a:p>
            <a:pPr algn="just"/>
            <a:r>
              <a:rPr lang="sl-SI" sz="3200" dirty="0">
                <a:solidFill>
                  <a:schemeClr val="tx1"/>
                </a:solidFill>
                <a:latin typeface="Calibri" panose="020F0502020204030204" pitchFamily="34" charset="0"/>
                <a:cs typeface="Calibri" panose="020F0502020204030204" pitchFamily="34" charset="0"/>
              </a:rPr>
              <a:t> - v uporabi so lahko 12 let ali 18.000 </a:t>
            </a:r>
            <a:r>
              <a:rPr lang="sl-SI" sz="3200" dirty="0" err="1">
                <a:solidFill>
                  <a:schemeClr val="tx1"/>
                </a:solidFill>
                <a:latin typeface="Calibri" panose="020F0502020204030204" pitchFamily="34" charset="0"/>
                <a:cs typeface="Calibri" panose="020F0502020204030204" pitchFamily="34" charset="0"/>
              </a:rPr>
              <a:t>obr</a:t>
            </a:r>
            <a:r>
              <a:rPr lang="sl-SI" sz="3200" dirty="0">
                <a:solidFill>
                  <a:schemeClr val="tx1"/>
                </a:solidFill>
                <a:latin typeface="Calibri" panose="020F0502020204030204" pitchFamily="34" charset="0"/>
                <a:cs typeface="Calibri" panose="020F0502020204030204" pitchFamily="34" charset="0"/>
              </a:rPr>
              <a:t>. ur.</a:t>
            </a:r>
          </a:p>
          <a:p>
            <a:pPr algn="just"/>
            <a:endParaRPr lang="sl-SI" sz="3200" dirty="0">
              <a:solidFill>
                <a:schemeClr val="tx1"/>
              </a:solidFill>
              <a:latin typeface="Calibri" panose="020F0502020204030204" pitchFamily="34" charset="0"/>
              <a:cs typeface="Calibri" panose="020F0502020204030204" pitchFamily="34" charset="0"/>
            </a:endParaRP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92484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a:solidFill>
                  <a:schemeClr val="tx1"/>
                </a:solidFill>
              </a:rPr>
              <a:t>Konusi</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85000" lnSpcReduction="20000"/>
          </a:bodyPr>
          <a:lstStyle/>
          <a:p>
            <a:pPr algn="just"/>
            <a:r>
              <a:rPr lang="sl-SI" sz="3200" dirty="0">
                <a:solidFill>
                  <a:schemeClr val="tx1"/>
                </a:solidFill>
                <a:latin typeface="Calibri" panose="020F0502020204030204" pitchFamily="34" charset="0"/>
                <a:cs typeface="Calibri" panose="020F0502020204030204" pitchFamily="34" charset="0"/>
              </a:rPr>
              <a:t>Prelivanje konusov</a:t>
            </a:r>
          </a:p>
          <a:p>
            <a:pPr algn="just"/>
            <a:r>
              <a:rPr lang="sl-SI" sz="3200" dirty="0">
                <a:solidFill>
                  <a:schemeClr val="tx1"/>
                </a:solidFill>
                <a:latin typeface="Calibri" panose="020F0502020204030204" pitchFamily="34" charset="0"/>
                <a:cs typeface="Calibri" panose="020F0502020204030204" pitchFamily="34" charset="0"/>
              </a:rPr>
              <a:t>   (1. odstavek 39. a. člena Pravilnika o žičniških napravah za prevoz oseb v zvezi s 123. členom Pravilnika o žičnicah in vlečnicah)</a:t>
            </a:r>
          </a:p>
          <a:p>
            <a:pPr algn="just"/>
            <a:endParaRPr lang="sl-SI" sz="3200" dirty="0">
              <a:solidFill>
                <a:schemeClr val="tx1"/>
              </a:solidFill>
              <a:latin typeface="Calibri" panose="020F0502020204030204" pitchFamily="34" charset="0"/>
              <a:cs typeface="Calibri" panose="020F0502020204030204" pitchFamily="34" charset="0"/>
            </a:endParaRPr>
          </a:p>
          <a:p>
            <a:pPr marL="177800" indent="-177800" algn="just"/>
            <a:r>
              <a:rPr lang="sl-SI" sz="3200" dirty="0">
                <a:solidFill>
                  <a:schemeClr val="tx1"/>
                </a:solidFill>
                <a:latin typeface="Calibri" panose="020F0502020204030204" pitchFamily="34" charset="0"/>
                <a:cs typeface="Calibri" panose="020F0502020204030204" pitchFamily="34" charset="0"/>
              </a:rPr>
              <a:t>- na nosilnih vrveh - po popuščanju;</a:t>
            </a:r>
          </a:p>
          <a:p>
            <a:pPr marL="177800" indent="-177800" algn="just"/>
            <a:r>
              <a:rPr lang="sl-SI" sz="3200" dirty="0">
                <a:solidFill>
                  <a:schemeClr val="tx1"/>
                </a:solidFill>
                <a:latin typeface="Calibri" panose="020F0502020204030204" pitchFamily="34" charset="0"/>
                <a:cs typeface="Calibri" panose="020F0502020204030204" pitchFamily="34" charset="0"/>
              </a:rPr>
              <a:t>- na vlečnih in </a:t>
            </a:r>
            <a:r>
              <a:rPr lang="sl-SI" sz="3200" dirty="0" err="1">
                <a:solidFill>
                  <a:schemeClr val="tx1"/>
                </a:solidFill>
                <a:latin typeface="Calibri" panose="020F0502020204030204" pitchFamily="34" charset="0"/>
                <a:cs typeface="Calibri" panose="020F0502020204030204" pitchFamily="34" charset="0"/>
              </a:rPr>
              <a:t>protivrveh</a:t>
            </a:r>
            <a:r>
              <a:rPr lang="sl-SI" sz="3200" dirty="0">
                <a:solidFill>
                  <a:schemeClr val="tx1"/>
                </a:solidFill>
                <a:latin typeface="Calibri" panose="020F0502020204030204" pitchFamily="34" charset="0"/>
                <a:cs typeface="Calibri" panose="020F0502020204030204" pitchFamily="34" charset="0"/>
              </a:rPr>
              <a:t> žičnic s hitrostjo do 8 m/s - 4 leta;</a:t>
            </a:r>
          </a:p>
          <a:p>
            <a:pPr marL="177800" indent="-177800" algn="just"/>
            <a:r>
              <a:rPr lang="sl-SI" sz="3200" dirty="0">
                <a:solidFill>
                  <a:schemeClr val="tx1"/>
                </a:solidFill>
                <a:latin typeface="Calibri" panose="020F0502020204030204" pitchFamily="34" charset="0"/>
                <a:cs typeface="Calibri" panose="020F0502020204030204" pitchFamily="34" charset="0"/>
              </a:rPr>
              <a:t>- na vlečnih in </a:t>
            </a:r>
            <a:r>
              <a:rPr lang="sl-SI" sz="3200" dirty="0" err="1">
                <a:solidFill>
                  <a:schemeClr val="tx1"/>
                </a:solidFill>
                <a:latin typeface="Calibri" panose="020F0502020204030204" pitchFamily="34" charset="0"/>
                <a:cs typeface="Calibri" panose="020F0502020204030204" pitchFamily="34" charset="0"/>
              </a:rPr>
              <a:t>protivrveh</a:t>
            </a:r>
            <a:r>
              <a:rPr lang="sl-SI" sz="3200" dirty="0">
                <a:solidFill>
                  <a:schemeClr val="tx1"/>
                </a:solidFill>
                <a:latin typeface="Calibri" panose="020F0502020204030204" pitchFamily="34" charset="0"/>
                <a:cs typeface="Calibri" panose="020F0502020204030204" pitchFamily="34" charset="0"/>
              </a:rPr>
              <a:t> žičnic s hitrostjo nad 8 m/s - 2 leti;</a:t>
            </a:r>
          </a:p>
          <a:p>
            <a:pPr marL="177800" indent="-177800" algn="just"/>
            <a:r>
              <a:rPr lang="sl-SI" sz="3200" dirty="0">
                <a:solidFill>
                  <a:schemeClr val="tx1"/>
                </a:solidFill>
                <a:latin typeface="Calibri" panose="020F0502020204030204" pitchFamily="34" charset="0"/>
                <a:cs typeface="Calibri" panose="020F0502020204030204" pitchFamily="34" charset="0"/>
              </a:rPr>
              <a:t>- na napenjalnih vrveh - 4 leta.</a:t>
            </a:r>
          </a:p>
          <a:p>
            <a:pPr algn="just"/>
            <a:r>
              <a:rPr lang="sl-SI" sz="3200" dirty="0">
                <a:solidFill>
                  <a:schemeClr val="tx1"/>
                </a:solidFill>
                <a:latin typeface="Calibri" panose="020F0502020204030204" pitchFamily="34" charset="0"/>
                <a:cs typeface="Calibri" panose="020F0502020204030204" pitchFamily="34" charset="0"/>
              </a:rPr>
              <a:t> </a:t>
            </a:r>
          </a:p>
          <a:p>
            <a:pPr algn="just"/>
            <a:endParaRPr lang="sl-SI" sz="3200" dirty="0">
              <a:solidFill>
                <a:schemeClr val="tx1"/>
              </a:solidFill>
              <a:latin typeface="Calibri" panose="020F0502020204030204" pitchFamily="34" charset="0"/>
              <a:cs typeface="Calibri" panose="020F0502020204030204" pitchFamily="34" charset="0"/>
            </a:endParaRPr>
          </a:p>
          <a:p>
            <a:pPr algn="just"/>
            <a:endParaRPr lang="sl-SI" sz="3200" dirty="0">
              <a:solidFill>
                <a:schemeClr val="tx1"/>
              </a:solidFill>
              <a:latin typeface="Calibri" panose="020F0502020204030204" pitchFamily="34" charset="0"/>
              <a:cs typeface="Calibri" panose="020F0502020204030204" pitchFamily="34" charset="0"/>
            </a:endParaRP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32634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84673"/>
            <a:ext cx="7766936" cy="885075"/>
          </a:xfrm>
        </p:spPr>
        <p:txBody>
          <a:bodyPr/>
          <a:lstStyle/>
          <a:p>
            <a:pPr algn="ctr"/>
            <a:r>
              <a:rPr lang="sl-SI" sz="4000" dirty="0" err="1">
                <a:solidFill>
                  <a:schemeClr val="tx1"/>
                </a:solidFill>
              </a:rPr>
              <a:t>Prižemke</a:t>
            </a:r>
            <a:endParaRPr lang="sl-SI" sz="4000" dirty="0">
              <a:solidFill>
                <a:schemeClr val="tx1"/>
              </a:solidFill>
            </a:endParaRP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169749"/>
            <a:ext cx="7766936" cy="5403578"/>
          </a:xfrm>
        </p:spPr>
        <p:txBody>
          <a:bodyPr>
            <a:normAutofit fontScale="70000" lnSpcReduction="20000"/>
          </a:bodyPr>
          <a:lstStyle/>
          <a:p>
            <a:pPr algn="just"/>
            <a:r>
              <a:rPr lang="sl-SI" sz="3200" dirty="0">
                <a:solidFill>
                  <a:schemeClr val="tx1"/>
                </a:solidFill>
                <a:latin typeface="Calibri" panose="020F0502020204030204" pitchFamily="34" charset="0"/>
                <a:cs typeface="Calibri" panose="020F0502020204030204" pitchFamily="34" charset="0"/>
              </a:rPr>
              <a:t>Prestavitve fiksnih </a:t>
            </a:r>
            <a:r>
              <a:rPr lang="sl-SI" sz="3200" dirty="0" err="1">
                <a:solidFill>
                  <a:schemeClr val="tx1"/>
                </a:solidFill>
                <a:latin typeface="Calibri" panose="020F0502020204030204" pitchFamily="34" charset="0"/>
                <a:cs typeface="Calibri" panose="020F0502020204030204" pitchFamily="34" charset="0"/>
              </a:rPr>
              <a:t>prižemk</a:t>
            </a:r>
            <a:r>
              <a:rPr lang="sl-SI" sz="3200" dirty="0">
                <a:solidFill>
                  <a:schemeClr val="tx1"/>
                </a:solidFill>
                <a:latin typeface="Calibri" panose="020F0502020204030204" pitchFamily="34" charset="0"/>
                <a:cs typeface="Calibri" panose="020F0502020204030204" pitchFamily="34" charset="0"/>
              </a:rPr>
              <a:t> </a:t>
            </a:r>
            <a:r>
              <a:rPr lang="sl-SI" sz="3200" dirty="0" err="1">
                <a:solidFill>
                  <a:schemeClr val="tx1"/>
                </a:solidFill>
                <a:latin typeface="Calibri" panose="020F0502020204030204" pitchFamily="34" charset="0"/>
                <a:cs typeface="Calibri" panose="020F0502020204030204" pitchFamily="34" charset="0"/>
              </a:rPr>
              <a:t>enovrvnih</a:t>
            </a:r>
            <a:r>
              <a:rPr lang="sl-SI" sz="3200" dirty="0">
                <a:solidFill>
                  <a:schemeClr val="tx1"/>
                </a:solidFill>
                <a:latin typeface="Calibri" panose="020F0502020204030204" pitchFamily="34" charset="0"/>
                <a:cs typeface="Calibri" panose="020F0502020204030204" pitchFamily="34" charset="0"/>
              </a:rPr>
              <a:t> žičnic</a:t>
            </a:r>
          </a:p>
          <a:p>
            <a:pPr algn="just"/>
            <a:r>
              <a:rPr lang="sl-SI" sz="3200" dirty="0">
                <a:solidFill>
                  <a:schemeClr val="tx1"/>
                </a:solidFill>
                <a:latin typeface="Calibri" panose="020F0502020204030204" pitchFamily="34" charset="0"/>
                <a:cs typeface="Calibri" panose="020F0502020204030204" pitchFamily="34" charset="0"/>
              </a:rPr>
              <a:t>Roki prestavitev – glede na dolžino naprave </a:t>
            </a:r>
          </a:p>
          <a:p>
            <a:pPr algn="just"/>
            <a:r>
              <a:rPr lang="sl-SI" sz="3200" dirty="0">
                <a:solidFill>
                  <a:schemeClr val="tx1"/>
                </a:solidFill>
                <a:latin typeface="Calibri" panose="020F0502020204030204" pitchFamily="34" charset="0"/>
                <a:cs typeface="Calibri" panose="020F0502020204030204" pitchFamily="34" charset="0"/>
              </a:rPr>
              <a:t>(SIST EN 12927:2019 točka 13.2.3.2)</a:t>
            </a:r>
          </a:p>
          <a:p>
            <a:pPr algn="just"/>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t=K L/v	</a:t>
            </a:r>
          </a:p>
          <a:p>
            <a:pPr algn="just"/>
            <a:r>
              <a:rPr lang="sl-SI" sz="3200" dirty="0">
                <a:solidFill>
                  <a:schemeClr val="tx1"/>
                </a:solidFill>
                <a:latin typeface="Calibri" panose="020F0502020204030204" pitchFamily="34" charset="0"/>
                <a:cs typeface="Calibri" panose="020F0502020204030204" pitchFamily="34" charset="0"/>
              </a:rPr>
              <a:t>pri čemer velja:</a:t>
            </a:r>
          </a:p>
          <a:p>
            <a:pPr marL="446088" indent="-446088" algn="just"/>
            <a:r>
              <a:rPr lang="sl-SI" sz="3200" dirty="0">
                <a:solidFill>
                  <a:schemeClr val="tx1"/>
                </a:solidFill>
                <a:latin typeface="Calibri" panose="020F0502020204030204" pitchFamily="34" charset="0"/>
                <a:cs typeface="Calibri" panose="020F0502020204030204" pitchFamily="34" charset="0"/>
              </a:rPr>
              <a:t>L	je dolžina žičniške naprave, izražena v metrih (m);</a:t>
            </a:r>
          </a:p>
          <a:p>
            <a:pPr marL="446088" indent="-446088" algn="just"/>
            <a:r>
              <a:rPr lang="sl-SI" sz="3200" dirty="0">
                <a:solidFill>
                  <a:schemeClr val="tx1"/>
                </a:solidFill>
                <a:latin typeface="Calibri" panose="020F0502020204030204" pitchFamily="34" charset="0"/>
                <a:cs typeface="Calibri" panose="020F0502020204030204" pitchFamily="34" charset="0"/>
              </a:rPr>
              <a:t>v	je hitrost žičniške naprave, izražena v metrih na sekundo (m/s);</a:t>
            </a:r>
          </a:p>
          <a:p>
            <a:pPr marL="446088" indent="-446088" algn="just"/>
            <a:r>
              <a:rPr lang="sl-SI" sz="3200" dirty="0">
                <a:solidFill>
                  <a:schemeClr val="tx1"/>
                </a:solidFill>
                <a:latin typeface="Calibri" panose="020F0502020204030204" pitchFamily="34" charset="0"/>
                <a:cs typeface="Calibri" panose="020F0502020204030204" pitchFamily="34" charset="0"/>
              </a:rPr>
              <a:t>K	je koeficient, ki za istosmerno pletene vrvi znaša 0,8 in za križno pletene vrvi 0,5.</a:t>
            </a:r>
          </a:p>
          <a:p>
            <a:pPr algn="just"/>
            <a:r>
              <a:rPr lang="sl-SI" sz="3200" dirty="0">
                <a:solidFill>
                  <a:schemeClr val="tx1"/>
                </a:solidFill>
                <a:latin typeface="Calibri" panose="020F0502020204030204" pitchFamily="34" charset="0"/>
                <a:cs typeface="Calibri" panose="020F0502020204030204" pitchFamily="34" charset="0"/>
              </a:rPr>
              <a:t>Vsako </a:t>
            </a:r>
            <a:r>
              <a:rPr lang="sl-SI" sz="3200" dirty="0" err="1">
                <a:solidFill>
                  <a:schemeClr val="tx1"/>
                </a:solidFill>
                <a:latin typeface="Calibri" panose="020F0502020204030204" pitchFamily="34" charset="0"/>
                <a:cs typeface="Calibri" panose="020F0502020204030204" pitchFamily="34" charset="0"/>
              </a:rPr>
              <a:t>prižemko</a:t>
            </a:r>
            <a:r>
              <a:rPr lang="sl-SI" sz="3200" dirty="0">
                <a:solidFill>
                  <a:schemeClr val="tx1"/>
                </a:solidFill>
                <a:latin typeface="Calibri" panose="020F0502020204030204" pitchFamily="34" charset="0"/>
                <a:cs typeface="Calibri" panose="020F0502020204030204" pitchFamily="34" charset="0"/>
              </a:rPr>
              <a:t> je treba premakniti v smeri nasproti gibanju vrvi za razdaljo, ki je enaka vsoti dolžine </a:t>
            </a:r>
            <a:r>
              <a:rPr lang="sl-SI" sz="3200" dirty="0" err="1">
                <a:solidFill>
                  <a:schemeClr val="tx1"/>
                </a:solidFill>
                <a:latin typeface="Calibri" panose="020F0502020204030204" pitchFamily="34" charset="0"/>
                <a:cs typeface="Calibri" panose="020F0502020204030204" pitchFamily="34" charset="0"/>
              </a:rPr>
              <a:t>prižemke</a:t>
            </a:r>
            <a:r>
              <a:rPr lang="sl-SI" sz="3200" dirty="0">
                <a:solidFill>
                  <a:schemeClr val="tx1"/>
                </a:solidFill>
                <a:latin typeface="Calibri" panose="020F0502020204030204" pitchFamily="34" charset="0"/>
                <a:cs typeface="Calibri" panose="020F0502020204030204" pitchFamily="34" charset="0"/>
              </a:rPr>
              <a:t> (vključno s peresoma) in dvakratnega premera vrvi.</a:t>
            </a:r>
          </a:p>
          <a:p>
            <a:pPr algn="just"/>
            <a:r>
              <a:rPr lang="sl-SI" sz="3200" dirty="0">
                <a:solidFill>
                  <a:schemeClr val="tx1"/>
                </a:solidFill>
                <a:latin typeface="Calibri" panose="020F0502020204030204" pitchFamily="34" charset="0"/>
                <a:cs typeface="Calibri" panose="020F0502020204030204" pitchFamily="34" charset="0"/>
              </a:rPr>
              <a:t>Interval med dvema prestavitvama </a:t>
            </a:r>
            <a:r>
              <a:rPr lang="sl-SI" sz="3200" dirty="0" err="1">
                <a:solidFill>
                  <a:schemeClr val="tx1"/>
                </a:solidFill>
                <a:latin typeface="Calibri" panose="020F0502020204030204" pitchFamily="34" charset="0"/>
                <a:cs typeface="Calibri" panose="020F0502020204030204" pitchFamily="34" charset="0"/>
              </a:rPr>
              <a:t>prižemk</a:t>
            </a:r>
            <a:r>
              <a:rPr lang="sl-SI" sz="3200" dirty="0">
                <a:solidFill>
                  <a:schemeClr val="tx1"/>
                </a:solidFill>
                <a:latin typeface="Calibri" panose="020F0502020204030204" pitchFamily="34" charset="0"/>
                <a:cs typeface="Calibri" panose="020F0502020204030204" pitchFamily="34" charset="0"/>
              </a:rPr>
              <a:t> ne sme biti daljši od šestih mesecev.</a:t>
            </a:r>
          </a:p>
          <a:p>
            <a:pPr algn="just"/>
            <a:endParaRPr lang="sl-SI" sz="3200" dirty="0">
              <a:solidFill>
                <a:schemeClr val="tx1"/>
              </a:solidFill>
              <a:latin typeface="Calibri" panose="020F0502020204030204" pitchFamily="34" charset="0"/>
              <a:cs typeface="Calibri" panose="020F0502020204030204" pitchFamily="34" charset="0"/>
            </a:endParaRPr>
          </a:p>
          <a:p>
            <a:pPr algn="just"/>
            <a:endParaRPr lang="sl-SI" sz="3200" dirty="0">
              <a:solidFill>
                <a:schemeClr val="tx1"/>
              </a:solidFill>
              <a:latin typeface="Calibri" panose="020F0502020204030204" pitchFamily="34" charset="0"/>
              <a:cs typeface="Calibri" panose="020F0502020204030204" pitchFamily="34" charset="0"/>
            </a:endParaRP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97460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442348"/>
            <a:ext cx="7766936" cy="885075"/>
          </a:xfrm>
        </p:spPr>
        <p:txBody>
          <a:bodyPr/>
          <a:lstStyle/>
          <a:p>
            <a:pPr algn="ctr"/>
            <a:r>
              <a:rPr lang="sl-SI" sz="4000" dirty="0">
                <a:solidFill>
                  <a:schemeClr val="tx1"/>
                </a:solidFill>
              </a:rPr>
              <a:t>Navodilo za obratovanje – obratovalni predpis</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507067" y="1706564"/>
            <a:ext cx="7766936" cy="4603851"/>
          </a:xfrm>
        </p:spPr>
        <p:txBody>
          <a:bodyPr>
            <a:normAutofit/>
          </a:bodyPr>
          <a:lstStyle/>
          <a:p>
            <a:pPr algn="ctr"/>
            <a:r>
              <a:rPr lang="sl-SI" sz="3200" dirty="0">
                <a:solidFill>
                  <a:schemeClr val="tx1"/>
                </a:solidFill>
                <a:latin typeface="Calibri" panose="020F0502020204030204" pitchFamily="34" charset="0"/>
                <a:cs typeface="Calibri" panose="020F0502020204030204" pitchFamily="34" charset="0"/>
              </a:rPr>
              <a:t>53. člen</a:t>
            </a:r>
          </a:p>
          <a:p>
            <a:pPr algn="ctr"/>
            <a:r>
              <a:rPr lang="sl-SI" sz="3200" dirty="0">
                <a:solidFill>
                  <a:schemeClr val="tx1"/>
                </a:solidFill>
                <a:latin typeface="Calibri" panose="020F0502020204030204" pitchFamily="34" charset="0"/>
                <a:cs typeface="Calibri" panose="020F0502020204030204" pitchFamily="34" charset="0"/>
              </a:rPr>
              <a:t>(obratovalni dokumenti)</a:t>
            </a:r>
          </a:p>
          <a:p>
            <a:pPr algn="ctr"/>
            <a:endParaRPr lang="sl-SI" sz="3200" dirty="0">
              <a:solidFill>
                <a:schemeClr val="tx1"/>
              </a:solidFill>
              <a:latin typeface="Calibri" panose="020F0502020204030204" pitchFamily="34" charset="0"/>
              <a:cs typeface="Calibri" panose="020F0502020204030204" pitchFamily="34" charset="0"/>
            </a:endParaRPr>
          </a:p>
          <a:p>
            <a:pPr algn="just"/>
            <a:r>
              <a:rPr lang="sl-SI" sz="3200" dirty="0">
                <a:solidFill>
                  <a:schemeClr val="tx1"/>
                </a:solidFill>
                <a:latin typeface="Calibri" panose="020F0502020204030204" pitchFamily="34" charset="0"/>
                <a:cs typeface="Calibri" panose="020F0502020204030204" pitchFamily="34" charset="0"/>
              </a:rPr>
              <a:t>(1) Upravljavec žičniške naprave mora izdati navodilo za obratovanje žičniške naprave. Navodilo za obratovanje mora biti v skladu s priročnikom z navodili za uporabo, ki ga izda proizvajalec.</a:t>
            </a:r>
          </a:p>
          <a:p>
            <a:pPr algn="just"/>
            <a:endParaRPr lang="sl-SI"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8240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508827"/>
            <a:ext cx="7766936" cy="885075"/>
          </a:xfrm>
        </p:spPr>
        <p:txBody>
          <a:bodyPr/>
          <a:lstStyle/>
          <a:p>
            <a:pPr algn="ctr"/>
            <a:r>
              <a:rPr lang="pl-PL" sz="4000" dirty="0">
                <a:solidFill>
                  <a:schemeClr val="tx1"/>
                </a:solidFill>
              </a:rPr>
              <a:t>Navodilo za obratovanje – obratovalni predpis</a:t>
            </a:r>
            <a:endParaRPr lang="sl-SI" sz="4000" dirty="0">
              <a:solidFill>
                <a:schemeClr val="tx1"/>
              </a:solidFill>
            </a:endParaRP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393902"/>
            <a:ext cx="7766936" cy="5179426"/>
          </a:xfrm>
        </p:spPr>
        <p:txBody>
          <a:bodyPr>
            <a:normAutofit/>
          </a:bodyPr>
          <a:lstStyle/>
          <a:p>
            <a:pPr algn="l"/>
            <a:endParaRPr lang="sl-SI" sz="2400" dirty="0"/>
          </a:p>
          <a:p>
            <a:pPr algn="l"/>
            <a:r>
              <a:rPr lang="sl-SI" sz="2400" dirty="0">
                <a:solidFill>
                  <a:schemeClr val="tx1"/>
                </a:solidFill>
              </a:rPr>
              <a:t>Točna vsebina navodil za obratovanje oziroma obratovalnega predpisa ni predpisana.</a:t>
            </a:r>
          </a:p>
          <a:p>
            <a:pPr algn="l"/>
            <a:endParaRPr lang="sl-SI" sz="2400" dirty="0">
              <a:solidFill>
                <a:schemeClr val="tx1"/>
              </a:solidFill>
            </a:endParaRPr>
          </a:p>
          <a:p>
            <a:pPr marL="177800" indent="-177800" algn="l"/>
            <a:r>
              <a:rPr lang="sl-SI" sz="2400" dirty="0">
                <a:solidFill>
                  <a:schemeClr val="tx1"/>
                </a:solidFill>
              </a:rPr>
              <a:t>- odražati mora dejansko stanje</a:t>
            </a:r>
          </a:p>
          <a:p>
            <a:pPr marL="177800" indent="-177800" algn="l"/>
            <a:r>
              <a:rPr lang="sl-SI" sz="2400" dirty="0">
                <a:solidFill>
                  <a:schemeClr val="tx1"/>
                </a:solidFill>
              </a:rPr>
              <a:t>- usklajen mora biti z navodili proizvajalca, predpisi in standardi</a:t>
            </a:r>
          </a:p>
          <a:p>
            <a:pPr algn="l"/>
            <a:endParaRPr lang="sl-SI" sz="2400" dirty="0">
              <a:solidFill>
                <a:schemeClr val="tx1"/>
              </a:solidFill>
            </a:endParaRPr>
          </a:p>
          <a:p>
            <a:pPr algn="l"/>
            <a:r>
              <a:rPr lang="sl-SI" sz="2400" dirty="0">
                <a:solidFill>
                  <a:schemeClr val="tx1"/>
                </a:solidFill>
              </a:rPr>
              <a:t>Kaj pa naj bi vseboval obratovalni predpis?</a:t>
            </a:r>
          </a:p>
          <a:p>
            <a:pPr algn="l"/>
            <a:endParaRPr lang="sl-SI" sz="2400" dirty="0">
              <a:solidFill>
                <a:schemeClr val="tx1"/>
              </a:solidFill>
            </a:endParaRPr>
          </a:p>
        </p:txBody>
      </p:sp>
    </p:spTree>
    <p:extLst>
      <p:ext uri="{BB962C8B-B14F-4D97-AF65-F5344CB8AC3E}">
        <p14:creationId xmlns:p14="http://schemas.microsoft.com/office/powerpoint/2010/main" val="2741510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163902"/>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Pravne podlage</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lnSpcReduction="10000"/>
          </a:bodyPr>
          <a:lstStyle/>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Standardi SIST EN:</a:t>
            </a: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a:t>
            </a:r>
          </a:p>
          <a:p>
            <a:pPr marL="360360" lvl="0" indent="-172080" algn="just"/>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ODREDBA o seznamu standardov, katerih uporaba ustvari domnevo o skladnosti žičniških naprav za prevoz oseb za nameravano uporabo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(Ur. l. RS št. 63/12, 106/15 in 33/16),</a:t>
            </a:r>
          </a:p>
          <a:p>
            <a:pPr marL="360360" lvl="0" indent="-172080" algn="just"/>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just"/>
            <a:r>
              <a:rPr lang="sl-SI" sz="2600" b="1"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IZVEDBENI SKLEP KOMISIJE (EU) 2019/1923 </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z dne 18. novembra 2019 o </a:t>
            </a:r>
            <a:r>
              <a:rPr lang="sl-SI" sz="2600" spc="-1" dirty="0" err="1">
                <a:solidFill>
                  <a:srgbClr val="000000"/>
                </a:solidFill>
                <a:uFill>
                  <a:solidFill>
                    <a:srgbClr val="FFFFFF"/>
                  </a:solidFill>
                </a:uFill>
                <a:latin typeface="Calibri" panose="020F0502020204030204" pitchFamily="34" charset="0"/>
                <a:ea typeface="Microsoft YaHei"/>
                <a:cs typeface="Calibri" panose="020F0502020204030204" pitchFamily="34" charset="0"/>
              </a:rPr>
              <a:t>harmoniziranih</a:t>
            </a:r>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standardih za žičniške naprave, pripravljenih v podporo Uredbi (EU) 2016/424 Evropskega parlamenta in Sveta</a:t>
            </a:r>
          </a:p>
          <a:p>
            <a:pPr marL="360360" lvl="0" indent="-172080" algn="just"/>
            <a:endPar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endParaRPr>
          </a:p>
          <a:p>
            <a:pPr marL="360360" lvl="0" indent="-172080" algn="just"/>
            <a:r>
              <a:rPr lang="sl-SI" sz="2600" spc="-1" dirty="0">
                <a:solidFill>
                  <a:srgbClr val="000000"/>
                </a:solidFill>
                <a:uFill>
                  <a:solidFill>
                    <a:srgbClr val="FFFFFF"/>
                  </a:solidFill>
                </a:uFill>
                <a:latin typeface="Calibri" panose="020F0502020204030204" pitchFamily="34" charset="0"/>
                <a:ea typeface="Microsoft YaHei"/>
                <a:cs typeface="Calibri" panose="020F0502020204030204" pitchFamily="34" charset="0"/>
              </a:rPr>
              <a:t>- Navodila proizvajalca </a:t>
            </a:r>
          </a:p>
          <a:p>
            <a:pPr algn="l"/>
            <a:endParaRPr lang="sl-SI" sz="2400" dirty="0"/>
          </a:p>
        </p:txBody>
      </p:sp>
    </p:spTree>
    <p:extLst>
      <p:ext uri="{BB962C8B-B14F-4D97-AF65-F5344CB8AC3E}">
        <p14:creationId xmlns:p14="http://schemas.microsoft.com/office/powerpoint/2010/main" val="12093868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508827"/>
            <a:ext cx="7766936" cy="885075"/>
          </a:xfrm>
        </p:spPr>
        <p:txBody>
          <a:bodyPr/>
          <a:lstStyle/>
          <a:p>
            <a:pPr algn="ctr"/>
            <a:r>
              <a:rPr lang="pl-PL" sz="4000" dirty="0">
                <a:solidFill>
                  <a:schemeClr val="tx1"/>
                </a:solidFill>
              </a:rPr>
              <a:t>Navodilo za obratovanje – obratovalni predpis</a:t>
            </a:r>
            <a:endParaRPr lang="sl-SI" sz="4000" dirty="0">
              <a:solidFill>
                <a:schemeClr val="tx1"/>
              </a:solidFill>
            </a:endParaRP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1393902"/>
            <a:ext cx="7766936" cy="5179426"/>
          </a:xfrm>
        </p:spPr>
        <p:txBody>
          <a:bodyPr>
            <a:normAutofit/>
          </a:bodyPr>
          <a:lstStyle/>
          <a:p>
            <a:pPr algn="l"/>
            <a:endParaRPr lang="sl-SI" sz="2400" dirty="0"/>
          </a:p>
          <a:p>
            <a:pPr marL="342900" indent="-342900" algn="l">
              <a:buFontTx/>
              <a:buChar char="-"/>
            </a:pPr>
            <a:r>
              <a:rPr lang="sl-SI" sz="2400" dirty="0">
                <a:solidFill>
                  <a:schemeClr val="tx1"/>
                </a:solidFill>
              </a:rPr>
              <a:t>tehnični podatki in lastnosti žičniške naprave,</a:t>
            </a:r>
          </a:p>
          <a:p>
            <a:pPr marL="342900" indent="-342900" algn="l">
              <a:buFontTx/>
              <a:buChar char="-"/>
            </a:pPr>
            <a:r>
              <a:rPr lang="sl-SI" sz="2400" dirty="0">
                <a:solidFill>
                  <a:schemeClr val="tx1"/>
                </a:solidFill>
              </a:rPr>
              <a:t>osebje potrebno za obratovanje, </a:t>
            </a:r>
          </a:p>
          <a:p>
            <a:pPr marL="342900" indent="-342900" algn="l">
              <a:buFontTx/>
              <a:buChar char="-"/>
            </a:pPr>
            <a:r>
              <a:rPr lang="sl-SI" sz="2400" dirty="0">
                <a:solidFill>
                  <a:schemeClr val="tx1"/>
                </a:solidFill>
              </a:rPr>
              <a:t>navodila za osebje,</a:t>
            </a:r>
          </a:p>
          <a:p>
            <a:pPr marL="342900" indent="-342900" algn="l">
              <a:buFontTx/>
              <a:buChar char="-"/>
            </a:pPr>
            <a:r>
              <a:rPr lang="sl-SI" sz="2400" dirty="0">
                <a:solidFill>
                  <a:schemeClr val="tx1"/>
                </a:solidFill>
              </a:rPr>
              <a:t>navodila za obratovanje naprave,</a:t>
            </a:r>
          </a:p>
          <a:p>
            <a:pPr marL="342900" indent="-342900" algn="l">
              <a:buFontTx/>
              <a:buChar char="-"/>
            </a:pPr>
            <a:r>
              <a:rPr lang="sl-SI" sz="2400" dirty="0">
                <a:solidFill>
                  <a:schemeClr val="tx1"/>
                </a:solidFill>
              </a:rPr>
              <a:t>navodila za vzdrževanje naprave,</a:t>
            </a:r>
          </a:p>
          <a:p>
            <a:pPr marL="342900" indent="-342900" algn="l">
              <a:buFontTx/>
              <a:buChar char="-"/>
            </a:pPr>
            <a:r>
              <a:rPr lang="sl-SI" sz="2400" dirty="0">
                <a:solidFill>
                  <a:schemeClr val="tx1"/>
                </a:solidFill>
              </a:rPr>
              <a:t>prevozni pogoji,</a:t>
            </a:r>
          </a:p>
          <a:p>
            <a:pPr marL="342900" indent="-342900" algn="l">
              <a:buFontTx/>
              <a:buChar char="-"/>
            </a:pPr>
            <a:r>
              <a:rPr lang="sl-SI" sz="2400" dirty="0">
                <a:solidFill>
                  <a:schemeClr val="tx1"/>
                </a:solidFill>
              </a:rPr>
              <a:t>načrt reševanja,</a:t>
            </a:r>
          </a:p>
          <a:p>
            <a:pPr marL="342900" indent="-342900" algn="l">
              <a:buFontTx/>
              <a:buChar char="-"/>
            </a:pPr>
            <a:r>
              <a:rPr lang="sl-SI" sz="2400" dirty="0">
                <a:solidFill>
                  <a:schemeClr val="tx1"/>
                </a:solidFill>
              </a:rPr>
              <a:t>varovalni pas (7. člen ZŽNPO)</a:t>
            </a:r>
          </a:p>
          <a:p>
            <a:pPr marL="342900" indent="-342900" algn="l">
              <a:buFontTx/>
              <a:buChar char="-"/>
            </a:pPr>
            <a:endParaRPr lang="sl-SI" sz="2400" dirty="0">
              <a:solidFill>
                <a:schemeClr val="tx1"/>
              </a:solidFill>
            </a:endParaRPr>
          </a:p>
          <a:p>
            <a:pPr marL="342900" indent="-342900" algn="l">
              <a:buFontTx/>
              <a:buChar char="-"/>
            </a:pPr>
            <a:endParaRPr lang="sl-SI" sz="2400" dirty="0">
              <a:solidFill>
                <a:schemeClr val="tx1"/>
              </a:solidFill>
            </a:endParaRPr>
          </a:p>
          <a:p>
            <a:pPr marL="342900" indent="-342900" algn="l">
              <a:buFontTx/>
              <a:buChar char="-"/>
            </a:pPr>
            <a:endParaRPr lang="sl-SI" sz="2400" dirty="0">
              <a:solidFill>
                <a:schemeClr val="tx1"/>
              </a:solidFill>
            </a:endParaRPr>
          </a:p>
          <a:p>
            <a:pPr marL="342900" indent="-342900" algn="l">
              <a:buFontTx/>
              <a:buChar char="-"/>
            </a:pPr>
            <a:endParaRPr lang="sl-SI" sz="2400" dirty="0">
              <a:solidFill>
                <a:schemeClr val="tx1"/>
              </a:solidFill>
            </a:endParaRPr>
          </a:p>
          <a:p>
            <a:pPr algn="l"/>
            <a:endParaRPr lang="sl-SI" sz="2400" dirty="0">
              <a:solidFill>
                <a:schemeClr val="tx1"/>
              </a:solidFill>
            </a:endParaRPr>
          </a:p>
        </p:txBody>
      </p:sp>
    </p:spTree>
    <p:extLst>
      <p:ext uri="{BB962C8B-B14F-4D97-AF65-F5344CB8AC3E}">
        <p14:creationId xmlns:p14="http://schemas.microsoft.com/office/powerpoint/2010/main" val="12345132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2739071"/>
            <a:ext cx="7766936" cy="885075"/>
          </a:xfrm>
        </p:spPr>
        <p:txBody>
          <a:bodyPr/>
          <a:lstStyle/>
          <a:p>
            <a:pPr algn="ctr"/>
            <a:r>
              <a:rPr lang="pl-PL" sz="4000" dirty="0">
                <a:solidFill>
                  <a:schemeClr val="tx1"/>
                </a:solidFill>
              </a:rPr>
              <a:t>Hvala za pozornost</a:t>
            </a:r>
            <a:endParaRPr lang="sl-SI" sz="4000" dirty="0">
              <a:solidFill>
                <a:schemeClr val="tx1"/>
              </a:solidFill>
            </a:endParaRPr>
          </a:p>
        </p:txBody>
      </p:sp>
      <p:sp>
        <p:nvSpPr>
          <p:cNvPr id="5" name="Podnaslov 4">
            <a:extLst>
              <a:ext uri="{FF2B5EF4-FFF2-40B4-BE49-F238E27FC236}">
                <a16:creationId xmlns:a16="http://schemas.microsoft.com/office/drawing/2014/main" id="{F186B11F-18F9-406B-9E2E-09C433FA05CB}"/>
              </a:ext>
            </a:extLst>
          </p:cNvPr>
          <p:cNvSpPr>
            <a:spLocks noGrp="1"/>
          </p:cNvSpPr>
          <p:nvPr>
            <p:ph type="subTitle" idx="1"/>
          </p:nvPr>
        </p:nvSpPr>
        <p:spPr/>
        <p:txBody>
          <a:bodyPr>
            <a:normAutofit/>
          </a:bodyPr>
          <a:lstStyle/>
          <a:p>
            <a:r>
              <a:rPr lang="sl-SI" sz="2400" dirty="0">
                <a:solidFill>
                  <a:schemeClr val="tx1"/>
                </a:solidFill>
              </a:rPr>
              <a:t>Iztok Menart</a:t>
            </a:r>
          </a:p>
          <a:p>
            <a:r>
              <a:rPr lang="sl-SI" sz="2400" dirty="0">
                <a:solidFill>
                  <a:schemeClr val="tx1"/>
                </a:solidFill>
              </a:rPr>
              <a:t>Samo Tofant</a:t>
            </a:r>
          </a:p>
        </p:txBody>
      </p:sp>
    </p:spTree>
    <p:extLst>
      <p:ext uri="{BB962C8B-B14F-4D97-AF65-F5344CB8AC3E}">
        <p14:creationId xmlns:p14="http://schemas.microsoft.com/office/powerpoint/2010/main" val="1322534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163902"/>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Pristojnosti</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a:bodyPr>
          <a:lstStyle/>
          <a:p>
            <a:pPr algn="l"/>
            <a:endParaRPr lang="sl-SI" sz="2400" dirty="0"/>
          </a:p>
          <a:p>
            <a:pPr algn="l"/>
            <a:r>
              <a:rPr lang="sl-SI" sz="2600" dirty="0">
                <a:solidFill>
                  <a:schemeClr val="tx1"/>
                </a:solidFill>
                <a:latin typeface="Calibri" panose="020F0502020204030204" pitchFamily="34" charset="0"/>
                <a:cs typeface="Calibri" panose="020F0502020204030204" pitchFamily="34" charset="0"/>
              </a:rPr>
              <a:t>62. člen ZŽNPO</a:t>
            </a:r>
          </a:p>
          <a:p>
            <a:pPr algn="l"/>
            <a:r>
              <a:rPr lang="sl-SI" sz="2600" dirty="0">
                <a:solidFill>
                  <a:schemeClr val="tx1"/>
                </a:solidFill>
                <a:latin typeface="Calibri" panose="020F0502020204030204" pitchFamily="34" charset="0"/>
                <a:cs typeface="Calibri" panose="020F0502020204030204" pitchFamily="34" charset="0"/>
              </a:rPr>
              <a:t>Nadzor nad izvajanjem ZŽNPO in Uredbe 2016/424/EU opravlja inšpektorat, pristojen za nadzor nad žičniškimi napravami.</a:t>
            </a:r>
          </a:p>
          <a:p>
            <a:pPr algn="l"/>
            <a:r>
              <a:rPr lang="sl-SI" sz="2600" dirty="0">
                <a:solidFill>
                  <a:schemeClr val="tx1"/>
                </a:solidFill>
                <a:latin typeface="Calibri" panose="020F0502020204030204" pitchFamily="34" charset="0"/>
                <a:cs typeface="Calibri" panose="020F0502020204030204" pitchFamily="34" charset="0"/>
              </a:rPr>
              <a:t>Pri opravljanju nadzora imajo inšpektorji za žičniške naprave poleg pravic in dolžnosti iz ZŽNPO tudi pravice in dolžnosti po zakonu, ki ureja inšpekcijski nadzor, ter Uredbi 2016/424/EU in Uredbi 765/2008/ES, s katerima se ureja nadzor nad skladnostjo in varnostjo proizvodov, ki se dajejo v promet ali se uporabljajo.</a:t>
            </a:r>
          </a:p>
          <a:p>
            <a:pPr algn="l"/>
            <a:endParaRPr lang="sl-SI" sz="2400" dirty="0"/>
          </a:p>
        </p:txBody>
      </p:sp>
    </p:spTree>
    <p:extLst>
      <p:ext uri="{BB962C8B-B14F-4D97-AF65-F5344CB8AC3E}">
        <p14:creationId xmlns:p14="http://schemas.microsoft.com/office/powerpoint/2010/main" val="11607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163902"/>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Obseg nadzora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fontScale="92500" lnSpcReduction="10000"/>
          </a:bodyPr>
          <a:lstStyle/>
          <a:p>
            <a:pPr algn="l"/>
            <a:endParaRPr lang="sl-SI" sz="2400" dirty="0"/>
          </a:p>
          <a:p>
            <a:pPr algn="l"/>
            <a:r>
              <a:rPr lang="sl-SI" sz="2800" dirty="0">
                <a:solidFill>
                  <a:schemeClr val="tx1"/>
                </a:solidFill>
                <a:latin typeface="Calibri" panose="020F0502020204030204" pitchFamily="34" charset="0"/>
                <a:cs typeface="Calibri" panose="020F0502020204030204" pitchFamily="34" charset="0"/>
              </a:rPr>
              <a:t>63. člen ZŽNPO</a:t>
            </a:r>
          </a:p>
          <a:p>
            <a:pPr algn="l"/>
            <a:r>
              <a:rPr lang="sl-SI" sz="2800" dirty="0">
                <a:solidFill>
                  <a:schemeClr val="tx1"/>
                </a:solidFill>
                <a:latin typeface="Calibri" panose="020F0502020204030204" pitchFamily="34" charset="0"/>
                <a:cs typeface="Calibri" panose="020F0502020204030204" pitchFamily="34" charset="0"/>
              </a:rPr>
              <a:t>Inšpektor za žičniške naprave nadzoruje zlasti:</a:t>
            </a:r>
          </a:p>
          <a:p>
            <a:pPr algn="l"/>
            <a:r>
              <a:rPr lang="sl-SI" sz="2800" dirty="0">
                <a:solidFill>
                  <a:schemeClr val="tx1"/>
                </a:solidFill>
                <a:latin typeface="Calibri" panose="020F0502020204030204" pitchFamily="34" charset="0"/>
                <a:cs typeface="Calibri" panose="020F0502020204030204" pitchFamily="34" charset="0"/>
              </a:rPr>
              <a:t>-	stanje žičniških naprav, obratovanje, njihovo vzdrževanje ter izvajanje tehničnih in drugih predpisov, s katerimi se zagotovi sposobnost žičniških naprav za varen in neoviran prevoz; </a:t>
            </a:r>
          </a:p>
          <a:p>
            <a:pPr algn="l"/>
            <a:r>
              <a:rPr lang="sl-SI" sz="2800" dirty="0">
                <a:solidFill>
                  <a:schemeClr val="tx1"/>
                </a:solidFill>
                <a:latin typeface="Calibri" panose="020F0502020204030204" pitchFamily="34" charset="0"/>
                <a:cs typeface="Calibri" panose="020F0502020204030204" pitchFamily="34" charset="0"/>
              </a:rPr>
              <a:t>-	izvajanje določb ZŽNPO in na njegovi podlagi izdanih predpisov o pogojih obratovanja žičniških naprav, njihovem varovalnem pasu in o ukrepih za varno obratovanje;</a:t>
            </a:r>
          </a:p>
          <a:p>
            <a:pPr algn="l"/>
            <a:r>
              <a:rPr lang="sl-SI" sz="2800" dirty="0">
                <a:solidFill>
                  <a:schemeClr val="tx1"/>
                </a:solidFill>
                <a:latin typeface="Calibri" panose="020F0502020204030204" pitchFamily="34" charset="0"/>
                <a:cs typeface="Calibri" panose="020F0502020204030204" pitchFamily="34" charset="0"/>
              </a:rPr>
              <a:t>-	uporabo tehničnih predpisov, normativov in standardov pri izvajanju del in uporabi materialov pri gradnji, vzdrževanju in rekonstrukciji žičniških naprav.</a:t>
            </a:r>
          </a:p>
          <a:p>
            <a:pPr algn="l"/>
            <a:endParaRPr lang="sl-SI" sz="2400" dirty="0"/>
          </a:p>
        </p:txBody>
      </p:sp>
    </p:spTree>
    <p:extLst>
      <p:ext uri="{BB962C8B-B14F-4D97-AF65-F5344CB8AC3E}">
        <p14:creationId xmlns:p14="http://schemas.microsoft.com/office/powerpoint/2010/main" val="1496707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163902"/>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Obseg nadzora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fontScale="92500"/>
          </a:bodyPr>
          <a:lstStyle/>
          <a:p>
            <a:pPr algn="l"/>
            <a:endParaRPr lang="sl-SI" sz="2400" dirty="0"/>
          </a:p>
          <a:p>
            <a:pPr algn="l"/>
            <a:r>
              <a:rPr lang="sl-SI" sz="2800" dirty="0">
                <a:solidFill>
                  <a:schemeClr val="tx1"/>
                </a:solidFill>
                <a:latin typeface="Calibri" panose="020F0502020204030204" pitchFamily="34" charset="0"/>
                <a:cs typeface="Calibri" panose="020F0502020204030204" pitchFamily="34" charset="0"/>
              </a:rPr>
              <a:t>Zadnja sprememba ZŽNPO št. ur. lista 200/20 pa dodatno širi obseg nadzora:</a:t>
            </a:r>
          </a:p>
          <a:p>
            <a:pPr algn="l"/>
            <a:r>
              <a:rPr lang="sl-SI" sz="2800" dirty="0">
                <a:solidFill>
                  <a:schemeClr val="tx1"/>
                </a:solidFill>
                <a:latin typeface="Calibri" panose="020F0502020204030204" pitchFamily="34" charset="0"/>
                <a:cs typeface="Calibri" panose="020F0502020204030204" pitchFamily="34" charset="0"/>
              </a:rPr>
              <a:t> – vgradnjo podsistemov in varnostnih elementov pri gradnji, rekonstrukciji in vzdrževanju žičniških naprav;</a:t>
            </a:r>
          </a:p>
          <a:p>
            <a:pPr algn="l"/>
            <a:r>
              <a:rPr lang="sl-SI" sz="2800" dirty="0">
                <a:solidFill>
                  <a:schemeClr val="tx1"/>
                </a:solidFill>
                <a:latin typeface="Calibri" panose="020F0502020204030204" pitchFamily="34" charset="0"/>
                <a:cs typeface="Calibri" panose="020F0502020204030204" pitchFamily="34" charset="0"/>
              </a:rPr>
              <a:t>– skladnost podsistemov in varnostnih elementov, ki so dostopni na trgu;</a:t>
            </a:r>
          </a:p>
          <a:p>
            <a:pPr algn="l"/>
            <a:r>
              <a:rPr lang="sl-SI" sz="2800" dirty="0">
                <a:solidFill>
                  <a:schemeClr val="tx1"/>
                </a:solidFill>
                <a:latin typeface="Calibri" panose="020F0502020204030204" pitchFamily="34" charset="0"/>
                <a:cs typeface="Calibri" panose="020F0502020204030204" pitchFamily="34" charset="0"/>
              </a:rPr>
              <a:t>– ravnanje proizvajalcev, njihovih pooblaščenih zastopnikov, uvoznikov in distributerjev;</a:t>
            </a:r>
          </a:p>
          <a:p>
            <a:pPr algn="l"/>
            <a:r>
              <a:rPr lang="sl-SI" sz="2800" dirty="0">
                <a:solidFill>
                  <a:schemeClr val="tx1"/>
                </a:solidFill>
                <a:latin typeface="Calibri" panose="020F0502020204030204" pitchFamily="34" charset="0"/>
                <a:cs typeface="Calibri" panose="020F0502020204030204" pitchFamily="34" charset="0"/>
              </a:rPr>
              <a:t>– psihofizično stanje osebja, odgovornega za obratovanje žičniške naprave;</a:t>
            </a:r>
          </a:p>
          <a:p>
            <a:pPr algn="l"/>
            <a:r>
              <a:rPr lang="sl-SI" sz="2800" dirty="0">
                <a:solidFill>
                  <a:schemeClr val="tx1"/>
                </a:solidFill>
                <a:latin typeface="Calibri" panose="020F0502020204030204" pitchFamily="34" charset="0"/>
                <a:cs typeface="Calibri" panose="020F0502020204030204" pitchFamily="34" charset="0"/>
              </a:rPr>
              <a:t>– dovoljenost posegov v varovalni pas žičniške naprave.</a:t>
            </a:r>
          </a:p>
          <a:p>
            <a:pPr algn="l"/>
            <a:endParaRPr lang="sl-SI" sz="2400" dirty="0"/>
          </a:p>
        </p:txBody>
      </p:sp>
    </p:spTree>
    <p:extLst>
      <p:ext uri="{BB962C8B-B14F-4D97-AF65-F5344CB8AC3E}">
        <p14:creationId xmlns:p14="http://schemas.microsoft.com/office/powerpoint/2010/main" val="174967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57942D-CA61-4AF8-A520-3D4AEAE83360}"/>
              </a:ext>
            </a:extLst>
          </p:cNvPr>
          <p:cNvSpPr>
            <a:spLocks noGrp="1"/>
          </p:cNvSpPr>
          <p:nvPr>
            <p:ph type="ctrTitle"/>
          </p:nvPr>
        </p:nvSpPr>
        <p:spPr>
          <a:xfrm>
            <a:off x="1507067" y="163902"/>
            <a:ext cx="7766936" cy="698871"/>
          </a:xfrm>
        </p:spPr>
        <p:txBody>
          <a:bodyPr/>
          <a:lstStyle/>
          <a:p>
            <a:pPr algn="ctr"/>
            <a:r>
              <a:rPr lang="sl-SI" sz="4000" dirty="0">
                <a:solidFill>
                  <a:schemeClr val="tx1"/>
                </a:solidFill>
                <a:latin typeface="Calibri" panose="020F0502020204030204" pitchFamily="34" charset="0"/>
                <a:cs typeface="Calibri" panose="020F0502020204030204" pitchFamily="34" charset="0"/>
              </a:rPr>
              <a:t>Obseg nadzora</a:t>
            </a:r>
          </a:p>
        </p:txBody>
      </p:sp>
      <p:sp>
        <p:nvSpPr>
          <p:cNvPr id="3" name="Podnaslov 2">
            <a:extLst>
              <a:ext uri="{FF2B5EF4-FFF2-40B4-BE49-F238E27FC236}">
                <a16:creationId xmlns:a16="http://schemas.microsoft.com/office/drawing/2014/main" id="{8ABBD4E1-F0DA-4CEC-ADD2-597E74732E38}"/>
              </a:ext>
            </a:extLst>
          </p:cNvPr>
          <p:cNvSpPr>
            <a:spLocks noGrp="1"/>
          </p:cNvSpPr>
          <p:nvPr>
            <p:ph type="subTitle" idx="1"/>
          </p:nvPr>
        </p:nvSpPr>
        <p:spPr>
          <a:xfrm>
            <a:off x="1417858" y="862773"/>
            <a:ext cx="7766936" cy="5831325"/>
          </a:xfrm>
        </p:spPr>
        <p:txBody>
          <a:bodyPr>
            <a:normAutofit/>
          </a:bodyPr>
          <a:lstStyle/>
          <a:p>
            <a:pPr algn="l"/>
            <a:endParaRPr lang="sl-SI" sz="2400" dirty="0"/>
          </a:p>
          <a:p>
            <a:pPr algn="l"/>
            <a:r>
              <a:rPr lang="sl-SI" sz="2800" dirty="0">
                <a:solidFill>
                  <a:schemeClr val="tx1"/>
                </a:solidFill>
                <a:latin typeface="Calibri" panose="020F0502020204030204" pitchFamily="34" charset="0"/>
                <a:cs typeface="Calibri" panose="020F0502020204030204" pitchFamily="34" charset="0"/>
              </a:rPr>
              <a:t>63.a člen dodatno</a:t>
            </a:r>
          </a:p>
          <a:p>
            <a:pPr algn="l"/>
            <a:r>
              <a:rPr lang="sl-SI" sz="2800" dirty="0">
                <a:solidFill>
                  <a:schemeClr val="tx1"/>
                </a:solidFill>
                <a:latin typeface="Calibri" panose="020F0502020204030204" pitchFamily="34" charset="0"/>
                <a:cs typeface="Calibri" panose="020F0502020204030204" pitchFamily="34" charset="0"/>
              </a:rPr>
              <a:t>-izvajanje nadzora nad trgom podsistemov in varnostnih elementov</a:t>
            </a:r>
          </a:p>
          <a:p>
            <a:pPr algn="l"/>
            <a:r>
              <a:rPr lang="pl-PL" sz="2800" dirty="0">
                <a:solidFill>
                  <a:schemeClr val="tx1"/>
                </a:solidFill>
                <a:latin typeface="Calibri" panose="020F0502020204030204" pitchFamily="34" charset="0"/>
                <a:cs typeface="Calibri" panose="020F0502020204030204" pitchFamily="34" charset="0"/>
              </a:rPr>
              <a:t>63.b člen dodatno</a:t>
            </a:r>
          </a:p>
          <a:p>
            <a:pPr algn="l"/>
            <a:r>
              <a:rPr lang="pl-PL" sz="2800" dirty="0">
                <a:solidFill>
                  <a:schemeClr val="tx1"/>
                </a:solidFill>
                <a:latin typeface="Calibri" panose="020F0502020204030204" pitchFamily="34" charset="0"/>
                <a:cs typeface="Calibri" panose="020F0502020204030204" pitchFamily="34" charset="0"/>
              </a:rPr>
              <a:t>-ukrepi za nadzor nad trgom v zvezi z neskladnimi podsistemi in varnostnimi elementi</a:t>
            </a:r>
          </a:p>
          <a:p>
            <a:pPr algn="l"/>
            <a:r>
              <a:rPr lang="pl-PL" sz="2800" dirty="0">
                <a:solidFill>
                  <a:schemeClr val="tx1"/>
                </a:solidFill>
                <a:latin typeface="Calibri" panose="020F0502020204030204" pitchFamily="34" charset="0"/>
                <a:cs typeface="Calibri" panose="020F0502020204030204" pitchFamily="34" charset="0"/>
              </a:rPr>
              <a:t>63.c člen dodatno</a:t>
            </a:r>
          </a:p>
          <a:p>
            <a:pPr algn="l"/>
            <a:r>
              <a:rPr lang="pl-PL" sz="2800" dirty="0">
                <a:solidFill>
                  <a:schemeClr val="tx1"/>
                </a:solidFill>
                <a:latin typeface="Calibri" panose="020F0502020204030204" pitchFamily="34" charset="0"/>
                <a:cs typeface="Calibri" panose="020F0502020204030204" pitchFamily="34" charset="0"/>
              </a:rPr>
              <a:t>-ukrepi za nadzor nad trgom v zvezi s skladnimi podsistemi in varnostnimi elementi, ki pomenijo tveganje in formalno neskladnost</a:t>
            </a:r>
          </a:p>
          <a:p>
            <a:pPr algn="l"/>
            <a:endParaRPr lang="pl-PL" sz="2800" dirty="0">
              <a:solidFill>
                <a:schemeClr val="tx1"/>
              </a:solidFill>
              <a:latin typeface="Calibri" panose="020F0502020204030204" pitchFamily="34" charset="0"/>
              <a:cs typeface="Calibri" panose="020F0502020204030204" pitchFamily="34" charset="0"/>
            </a:endParaRPr>
          </a:p>
          <a:p>
            <a:pPr algn="l"/>
            <a:endParaRPr lang="sl-SI" sz="2800" dirty="0">
              <a:solidFill>
                <a:schemeClr val="tx1"/>
              </a:solidFill>
              <a:latin typeface="Calibri" panose="020F0502020204030204" pitchFamily="34" charset="0"/>
              <a:cs typeface="Calibri" panose="020F0502020204030204" pitchFamily="34" charset="0"/>
            </a:endParaRPr>
          </a:p>
          <a:p>
            <a:pPr algn="l"/>
            <a:endParaRPr lang="sl-SI" sz="2400" dirty="0"/>
          </a:p>
        </p:txBody>
      </p:sp>
    </p:spTree>
    <p:extLst>
      <p:ext uri="{BB962C8B-B14F-4D97-AF65-F5344CB8AC3E}">
        <p14:creationId xmlns:p14="http://schemas.microsoft.com/office/powerpoint/2010/main" val="3838590892"/>
      </p:ext>
    </p:extLst>
  </p:cSld>
  <p:clrMapOvr>
    <a:masterClrMapping/>
  </p:clrMapOvr>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828</TotalTime>
  <Words>4080</Words>
  <Application>Microsoft Office PowerPoint</Application>
  <PresentationFormat>Širokozaslonsko</PresentationFormat>
  <Paragraphs>356</Paragraphs>
  <Slides>51</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51</vt:i4>
      </vt:variant>
    </vt:vector>
  </HeadingPairs>
  <TitlesOfParts>
    <vt:vector size="56" baseType="lpstr">
      <vt:lpstr>Arial</vt:lpstr>
      <vt:lpstr>Calibri</vt:lpstr>
      <vt:lpstr>Trebuchet MS</vt:lpstr>
      <vt:lpstr>Wingdings 3</vt:lpstr>
      <vt:lpstr>Gladko</vt:lpstr>
      <vt:lpstr>STROKOVNI SEMINAR ZA VODJE OBRATOVANJA IN SODNE IZVEDENCE</vt:lpstr>
      <vt:lpstr>Pravne podlage</vt:lpstr>
      <vt:lpstr>Pravne podlage</vt:lpstr>
      <vt:lpstr>Pravne podlage</vt:lpstr>
      <vt:lpstr>Pravne podlage</vt:lpstr>
      <vt:lpstr>Pristojnosti</vt:lpstr>
      <vt:lpstr>Obseg nadzora</vt:lpstr>
      <vt:lpstr>Obseg nadzora</vt:lpstr>
      <vt:lpstr>Obseg nadzora</vt:lpstr>
      <vt:lpstr>Vrste nadzora</vt:lpstr>
      <vt:lpstr>Ukrepi nadzora</vt:lpstr>
      <vt:lpstr>Vodja obratovanja – odgovorna oseba</vt:lpstr>
      <vt:lpstr>Vodja obratovanja</vt:lpstr>
      <vt:lpstr>VARNOST OBRATOVANJA ŽIČNIŠKIH NAPRAV</vt:lpstr>
      <vt:lpstr>Dovoljenje za obratovanje</vt:lpstr>
      <vt:lpstr>Dovoljenje za obratovanje</vt:lpstr>
      <vt:lpstr>Obratovalni dokumenti</vt:lpstr>
      <vt:lpstr>Prevozni pogoji</vt:lpstr>
      <vt:lpstr>Organizacija obratovanja</vt:lpstr>
      <vt:lpstr>Organizacija obratovanja</vt:lpstr>
      <vt:lpstr>Osebje odgovorno za obratovanje žičniške naprave</vt:lpstr>
      <vt:lpstr>Vzdrževanje</vt:lpstr>
      <vt:lpstr>Vzdrževanje</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SIST EN 1709:2019</vt:lpstr>
      <vt:lpstr>Posebni pregledi</vt:lpstr>
      <vt:lpstr>Vrvi</vt:lpstr>
      <vt:lpstr>Konusi</vt:lpstr>
      <vt:lpstr>Prižemke</vt:lpstr>
      <vt:lpstr>Navodilo za obratovanje – obratovalni predpis</vt:lpstr>
      <vt:lpstr>Navodilo za obratovanje – obratovalni predpis</vt:lpstr>
      <vt:lpstr>Navodilo za obratovanje – obratovalni predpis</vt:lpstr>
      <vt:lpstr>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STROKOVNI SEMINAR ZA VODJE OBRATOVANJA IN SODNE IZVEDENCE</dc:title>
  <dc:creator>Samo Tofant</dc:creator>
  <cp:lastModifiedBy>Samo Tofant</cp:lastModifiedBy>
  <cp:revision>41</cp:revision>
  <dcterms:created xsi:type="dcterms:W3CDTF">2021-11-16T08:59:05Z</dcterms:created>
  <dcterms:modified xsi:type="dcterms:W3CDTF">2021-11-22T09:50:44Z</dcterms:modified>
</cp:coreProperties>
</file>